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6" r:id="rId3"/>
    <p:sldId id="265" r:id="rId4"/>
    <p:sldId id="267" r:id="rId5"/>
    <p:sldId id="292" r:id="rId6"/>
    <p:sldId id="293" r:id="rId7"/>
    <p:sldId id="268" r:id="rId8"/>
    <p:sldId id="304" r:id="rId9"/>
    <p:sldId id="294" r:id="rId10"/>
    <p:sldId id="284" r:id="rId11"/>
    <p:sldId id="281" r:id="rId12"/>
    <p:sldId id="295" r:id="rId13"/>
    <p:sldId id="296" r:id="rId14"/>
    <p:sldId id="297" r:id="rId15"/>
    <p:sldId id="298" r:id="rId16"/>
    <p:sldId id="280" r:id="rId17"/>
    <p:sldId id="299" r:id="rId18"/>
    <p:sldId id="282" r:id="rId19"/>
    <p:sldId id="279" r:id="rId20"/>
    <p:sldId id="283" r:id="rId21"/>
    <p:sldId id="300" r:id="rId22"/>
    <p:sldId id="302" r:id="rId23"/>
    <p:sldId id="301" r:id="rId24"/>
    <p:sldId id="303" r:id="rId25"/>
    <p:sldId id="269" r:id="rId26"/>
    <p:sldId id="285" r:id="rId27"/>
    <p:sldId id="291" r:id="rId28"/>
    <p:sldId id="286" r:id="rId29"/>
    <p:sldId id="287" r:id="rId30"/>
    <p:sldId id="288" r:id="rId31"/>
    <p:sldId id="271" r:id="rId32"/>
    <p:sldId id="289" r:id="rId33"/>
    <p:sldId id="272" r:id="rId34"/>
    <p:sldId id="290" r:id="rId35"/>
    <p:sldId id="274"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6475-0E02-144E-AF73-52D899E302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4FF6B4-52DE-774C-9DF4-E57EB5D20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49915D-E8A4-3447-B15F-FE837EB6EC30}"/>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7CE3368A-96EC-1748-BFCC-3AC397600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8607E-A24C-CB48-9CEC-A5E25D3DCD1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97285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96FD-8F4E-174B-94DF-E3EDBCCB82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D3DC0C-E55F-0644-993F-FBF9B07D4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B4E0D-5F30-AA49-869F-236E938A33A5}"/>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4D94B2AD-9EB3-314D-B035-461B51303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C658B-3DE4-954C-A55B-0F4E6B5EB178}"/>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14302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A3674-5454-284F-B606-65894F0B1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591C2-CAD2-194E-ACD7-9952975F2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B5B10-7DE8-874F-AD1F-15A03D8C7CE8}"/>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FFCBFF8A-904D-2C4E-BE28-8119191E0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5F820-9FA1-9E4C-860E-7EF5E66E0BF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403045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E674-E75D-5346-AD0D-5BC5BE545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3B4F86-0F9B-D84F-B65B-DB72851B0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0E932-ED1D-C342-9296-D944639C8669}"/>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D37230BC-AAE2-544E-AFD3-FE55EBCFB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8F4F7-6BFF-784E-B777-90DF5DCB18A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8145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1DDF-0404-0C4F-9346-E22BB324C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AC6CD7-DED3-9041-BB24-F289DC56B8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65E9B5-A5A6-014B-B1B6-2AD44447AB9A}"/>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AE80AE95-4422-674F-A74B-4E5350FD8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66C51-002F-7D4F-81CD-2DB2882FBD8A}"/>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65104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8FC5-0B65-DB46-8207-49DBB7D05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5C512-F590-794D-AE85-EC5739E9DF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072D3-0B59-5E4D-9F23-595C1D7958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0F1F77-FC32-7943-8767-DD6645A79878}"/>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6" name="Footer Placeholder 5">
            <a:extLst>
              <a:ext uri="{FF2B5EF4-FFF2-40B4-BE49-F238E27FC236}">
                <a16:creationId xmlns:a16="http://schemas.microsoft.com/office/drawing/2014/main" id="{F576DB95-AEC0-1C47-9A97-C921B8434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85D04-70F0-834C-8B1C-60965A4A9A5F}"/>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84355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DEE5-855C-0643-93BA-EC1E890D42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55139F-979C-3749-B860-FF1675CBA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465E47-988D-6246-876F-0A4553A9C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895F3-50BC-664C-A9A5-7BED22818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3BE6B1-F82C-3D45-9301-63FC84E730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38DEE-D2F2-0C49-9C6B-43C37B703BC5}"/>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8" name="Footer Placeholder 7">
            <a:extLst>
              <a:ext uri="{FF2B5EF4-FFF2-40B4-BE49-F238E27FC236}">
                <a16:creationId xmlns:a16="http://schemas.microsoft.com/office/drawing/2014/main" id="{A367C6A1-834B-2444-AECC-2D484BA60E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DE1505-A118-8244-8070-022301B0F032}"/>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00429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18EA-6EA6-5645-864F-9C64D303E6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218E3-9F81-B942-BC77-443FAA8F9302}"/>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4" name="Footer Placeholder 3">
            <a:extLst>
              <a:ext uri="{FF2B5EF4-FFF2-40B4-BE49-F238E27FC236}">
                <a16:creationId xmlns:a16="http://schemas.microsoft.com/office/drawing/2014/main" id="{95117792-3C09-8745-B863-ECD23A388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482F11-9FD0-AD47-BDEF-C3FF324F0355}"/>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537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35FB0-157C-AB4C-8C17-E5620442CD9C}"/>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3" name="Footer Placeholder 2">
            <a:extLst>
              <a:ext uri="{FF2B5EF4-FFF2-40B4-BE49-F238E27FC236}">
                <a16:creationId xmlns:a16="http://schemas.microsoft.com/office/drawing/2014/main" id="{891F641F-8BFE-3742-9EAD-E4D7EA3508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EC785F-8D92-BE45-99FC-7FE3A19E8B30}"/>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161939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E4F8-3D93-914A-AFA3-6367551F6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EB8EF-CCC8-E242-B62B-D2C8AC0A9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FEBFD5-7F61-9C4A-B77A-F183975B6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8C347-E436-8649-9247-557E90C285EE}"/>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6" name="Footer Placeholder 5">
            <a:extLst>
              <a:ext uri="{FF2B5EF4-FFF2-40B4-BE49-F238E27FC236}">
                <a16:creationId xmlns:a16="http://schemas.microsoft.com/office/drawing/2014/main" id="{7C2A14D1-CDD5-6948-B42F-E479EFBCC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4B61F-82EE-4540-BF25-B576893DEF6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241382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21CB-8E0A-C94C-82A9-55A736AC1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CB28-6E9B-324D-9524-077F9566D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D51742-631D-D14B-9F11-6ED5C9B12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328BD-03CA-4D48-B864-BCC55AE01423}"/>
              </a:ext>
            </a:extLst>
          </p:cNvPr>
          <p:cNvSpPr>
            <a:spLocks noGrp="1"/>
          </p:cNvSpPr>
          <p:nvPr>
            <p:ph type="dt" sz="half" idx="10"/>
          </p:nvPr>
        </p:nvSpPr>
        <p:spPr/>
        <p:txBody>
          <a:bodyPr/>
          <a:lstStyle/>
          <a:p>
            <a:fld id="{E722E255-C212-7443-A50F-F6DF4895F1C3}" type="datetimeFigureOut">
              <a:rPr lang="en-US" smtClean="0"/>
              <a:t>10/25/22</a:t>
            </a:fld>
            <a:endParaRPr lang="en-US"/>
          </a:p>
        </p:txBody>
      </p:sp>
      <p:sp>
        <p:nvSpPr>
          <p:cNvPr id="6" name="Footer Placeholder 5">
            <a:extLst>
              <a:ext uri="{FF2B5EF4-FFF2-40B4-BE49-F238E27FC236}">
                <a16:creationId xmlns:a16="http://schemas.microsoft.com/office/drawing/2014/main" id="{5E7EDB76-5ADD-1549-9899-422D17339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48383-9808-5A4B-A7E0-6EC42E2D30A6}"/>
              </a:ext>
            </a:extLst>
          </p:cNvPr>
          <p:cNvSpPr>
            <a:spLocks noGrp="1"/>
          </p:cNvSpPr>
          <p:nvPr>
            <p:ph type="sldNum" sz="quarter" idx="12"/>
          </p:nvPr>
        </p:nvSpPr>
        <p:spPr/>
        <p:txBody>
          <a:bodyPr/>
          <a:lstStyle/>
          <a:p>
            <a:fld id="{517547E0-9A49-5E49-803E-A4D23E2E91CF}" type="slidenum">
              <a:rPr lang="en-US" smtClean="0"/>
              <a:t>‹#›</a:t>
            </a:fld>
            <a:endParaRPr lang="en-US"/>
          </a:p>
        </p:txBody>
      </p:sp>
    </p:spTree>
    <p:extLst>
      <p:ext uri="{BB962C8B-B14F-4D97-AF65-F5344CB8AC3E}">
        <p14:creationId xmlns:p14="http://schemas.microsoft.com/office/powerpoint/2010/main" val="63780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DB599-1D5B-5348-BDAA-8293E83E0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2D6B6-2862-D749-8148-2F6A7B25E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1E24E-9212-5B42-AA52-47607BB56B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2E255-C212-7443-A50F-F6DF4895F1C3}" type="datetimeFigureOut">
              <a:rPr lang="en-US" smtClean="0"/>
              <a:t>10/25/22</a:t>
            </a:fld>
            <a:endParaRPr lang="en-US"/>
          </a:p>
        </p:txBody>
      </p:sp>
      <p:sp>
        <p:nvSpPr>
          <p:cNvPr id="5" name="Footer Placeholder 4">
            <a:extLst>
              <a:ext uri="{FF2B5EF4-FFF2-40B4-BE49-F238E27FC236}">
                <a16:creationId xmlns:a16="http://schemas.microsoft.com/office/drawing/2014/main" id="{07918D29-73C4-9F47-82C7-E2A685D40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118083-3683-744A-9267-9E73E0395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547E0-9A49-5E49-803E-A4D23E2E91CF}" type="slidenum">
              <a:rPr lang="en-US" smtClean="0"/>
              <a:t>‹#›</a:t>
            </a:fld>
            <a:endParaRPr lang="en-US"/>
          </a:p>
        </p:txBody>
      </p:sp>
    </p:spTree>
    <p:extLst>
      <p:ext uri="{BB962C8B-B14F-4D97-AF65-F5344CB8AC3E}">
        <p14:creationId xmlns:p14="http://schemas.microsoft.com/office/powerpoint/2010/main" val="2378385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AA92-747D-0641-A323-23D2480D899F}"/>
              </a:ext>
            </a:extLst>
          </p:cNvPr>
          <p:cNvSpPr>
            <a:spLocks noGrp="1"/>
          </p:cNvSpPr>
          <p:nvPr>
            <p:ph type="ctrTitle"/>
          </p:nvPr>
        </p:nvSpPr>
        <p:spPr>
          <a:xfrm>
            <a:off x="2619703" y="2235200"/>
            <a:ext cx="6952594" cy="2387600"/>
          </a:xfrm>
        </p:spPr>
        <p:txBody>
          <a:bodyPr/>
          <a:lstStyle/>
          <a:p>
            <a:r>
              <a:rPr lang="en-US" dirty="0"/>
              <a:t>48v </a:t>
            </a:r>
            <a:r>
              <a:rPr lang="en-US" dirty="0" err="1"/>
              <a:t>Cryo</a:t>
            </a:r>
            <a:r>
              <a:rPr lang="en-US" dirty="0"/>
              <a:t> Board to </a:t>
            </a:r>
            <a:r>
              <a:rPr lang="en-US" dirty="0" err="1"/>
              <a:t>Cryo</a:t>
            </a:r>
            <a:r>
              <a:rPr lang="en-US" dirty="0"/>
              <a:t> Cooler</a:t>
            </a:r>
          </a:p>
        </p:txBody>
      </p:sp>
    </p:spTree>
    <p:extLst>
      <p:ext uri="{BB962C8B-B14F-4D97-AF65-F5344CB8AC3E}">
        <p14:creationId xmlns:p14="http://schemas.microsoft.com/office/powerpoint/2010/main" val="2632660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10;&#10;Description automatically generated">
            <a:extLst>
              <a:ext uri="{FF2B5EF4-FFF2-40B4-BE49-F238E27FC236}">
                <a16:creationId xmlns:a16="http://schemas.microsoft.com/office/drawing/2014/main" id="{0957ABF5-93FF-50C7-AA56-010A5D805510}"/>
              </a:ext>
            </a:extLst>
          </p:cNvPr>
          <p:cNvPicPr>
            <a:picLocks noChangeAspect="1"/>
          </p:cNvPicPr>
          <p:nvPr/>
        </p:nvPicPr>
        <p:blipFill>
          <a:blip r:embed="rId2"/>
          <a:stretch>
            <a:fillRect/>
          </a:stretch>
        </p:blipFill>
        <p:spPr>
          <a:xfrm rot="16200000">
            <a:off x="3090370" y="-329214"/>
            <a:ext cx="6011260" cy="8015013"/>
          </a:xfrm>
          <a:prstGeom prst="rect">
            <a:avLst/>
          </a:prstGeom>
        </p:spPr>
      </p:pic>
      <p:sp>
        <p:nvSpPr>
          <p:cNvPr id="6" name="TextBox 5">
            <a:extLst>
              <a:ext uri="{FF2B5EF4-FFF2-40B4-BE49-F238E27FC236}">
                <a16:creationId xmlns:a16="http://schemas.microsoft.com/office/drawing/2014/main" id="{E0018068-E5E0-398B-C29C-FE7DA88F2082}"/>
              </a:ext>
            </a:extLst>
          </p:cNvPr>
          <p:cNvSpPr txBox="1"/>
          <p:nvPr/>
        </p:nvSpPr>
        <p:spPr>
          <a:xfrm>
            <a:off x="2932386" y="276481"/>
            <a:ext cx="6327228" cy="276999"/>
          </a:xfrm>
          <a:prstGeom prst="rect">
            <a:avLst/>
          </a:prstGeom>
          <a:noFill/>
        </p:spPr>
        <p:txBody>
          <a:bodyPr wrap="square" rtlCol="0">
            <a:spAutoFit/>
          </a:bodyPr>
          <a:lstStyle/>
          <a:p>
            <a:pPr algn="ctr"/>
            <a:r>
              <a:rPr lang="en-US" sz="1200" dirty="0"/>
              <a:t>Place one of the pieces of shrink tube on the wire harness next two the power plug.</a:t>
            </a:r>
          </a:p>
        </p:txBody>
      </p:sp>
    </p:spTree>
    <p:extLst>
      <p:ext uri="{BB962C8B-B14F-4D97-AF65-F5344CB8AC3E}">
        <p14:creationId xmlns:p14="http://schemas.microsoft.com/office/powerpoint/2010/main" val="117157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encil&#10;&#10;Description automatically generated with medium confidence">
            <a:extLst>
              <a:ext uri="{FF2B5EF4-FFF2-40B4-BE49-F238E27FC236}">
                <a16:creationId xmlns:a16="http://schemas.microsoft.com/office/drawing/2014/main" id="{5A4F3398-CD35-1445-90F9-EEBEE4EEF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5748" y="1804085"/>
            <a:ext cx="5760308" cy="4320231"/>
          </a:xfrm>
          <a:prstGeom prst="rect">
            <a:avLst/>
          </a:prstGeom>
        </p:spPr>
      </p:pic>
      <p:sp>
        <p:nvSpPr>
          <p:cNvPr id="5" name="TextBox 4">
            <a:extLst>
              <a:ext uri="{FF2B5EF4-FFF2-40B4-BE49-F238E27FC236}">
                <a16:creationId xmlns:a16="http://schemas.microsoft.com/office/drawing/2014/main" id="{856E1343-91DE-4B41-8D4A-4E268FD7C199}"/>
              </a:ext>
            </a:extLst>
          </p:cNvPr>
          <p:cNvSpPr txBox="1"/>
          <p:nvPr/>
        </p:nvSpPr>
        <p:spPr>
          <a:xfrm>
            <a:off x="3489435" y="622919"/>
            <a:ext cx="5213130" cy="276999"/>
          </a:xfrm>
          <a:prstGeom prst="rect">
            <a:avLst/>
          </a:prstGeom>
          <a:noFill/>
        </p:spPr>
        <p:txBody>
          <a:bodyPr wrap="square" rtlCol="0">
            <a:spAutoFit/>
          </a:bodyPr>
          <a:lstStyle/>
          <a:p>
            <a:pPr algn="ctr"/>
            <a:r>
              <a:rPr lang="en-US" sz="1200" dirty="0"/>
              <a:t>Measure out 17in inches of the .203 metal braid. Expand it using the metal rod.</a:t>
            </a:r>
          </a:p>
        </p:txBody>
      </p:sp>
      <p:pic>
        <p:nvPicPr>
          <p:cNvPr id="6" name="Picture 5" descr="A picture containing text, measuring stick&#10;&#10;Description automatically generated">
            <a:extLst>
              <a:ext uri="{FF2B5EF4-FFF2-40B4-BE49-F238E27FC236}">
                <a16:creationId xmlns:a16="http://schemas.microsoft.com/office/drawing/2014/main" id="{57D5A95B-05D8-7CDC-319D-96846CD11C91}"/>
              </a:ext>
            </a:extLst>
          </p:cNvPr>
          <p:cNvPicPr>
            <a:picLocks noChangeAspect="1"/>
          </p:cNvPicPr>
          <p:nvPr/>
        </p:nvPicPr>
        <p:blipFill>
          <a:blip r:embed="rId3"/>
          <a:stretch>
            <a:fillRect/>
          </a:stretch>
        </p:blipFill>
        <p:spPr>
          <a:xfrm rot="16200000">
            <a:off x="925983" y="1084046"/>
            <a:ext cx="4320231" cy="5760308"/>
          </a:xfrm>
          <a:prstGeom prst="rect">
            <a:avLst/>
          </a:prstGeom>
        </p:spPr>
      </p:pic>
    </p:spTree>
    <p:extLst>
      <p:ext uri="{BB962C8B-B14F-4D97-AF65-F5344CB8AC3E}">
        <p14:creationId xmlns:p14="http://schemas.microsoft.com/office/powerpoint/2010/main" val="215904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ovel, tool, hammer, dirty&#10;&#10;Description automatically generated">
            <a:extLst>
              <a:ext uri="{FF2B5EF4-FFF2-40B4-BE49-F238E27FC236}">
                <a16:creationId xmlns:a16="http://schemas.microsoft.com/office/drawing/2014/main" id="{7CBCAE74-9C98-EF00-D4AF-67B6E557DB75}"/>
              </a:ext>
            </a:extLst>
          </p:cNvPr>
          <p:cNvPicPr>
            <a:picLocks noChangeAspect="1"/>
          </p:cNvPicPr>
          <p:nvPr/>
        </p:nvPicPr>
        <p:blipFill>
          <a:blip r:embed="rId2"/>
          <a:stretch>
            <a:fillRect/>
          </a:stretch>
        </p:blipFill>
        <p:spPr>
          <a:xfrm rot="16200000">
            <a:off x="922785" y="1374550"/>
            <a:ext cx="4302051" cy="5736068"/>
          </a:xfrm>
          <a:prstGeom prst="rect">
            <a:avLst/>
          </a:prstGeom>
        </p:spPr>
      </p:pic>
      <p:pic>
        <p:nvPicPr>
          <p:cNvPr id="7" name="Picture 6" descr="A picture containing tool, dirty, broom&#10;&#10;Description automatically generated">
            <a:extLst>
              <a:ext uri="{FF2B5EF4-FFF2-40B4-BE49-F238E27FC236}">
                <a16:creationId xmlns:a16="http://schemas.microsoft.com/office/drawing/2014/main" id="{F2D437BD-D34F-B40D-70C4-04CB79C46B6C}"/>
              </a:ext>
            </a:extLst>
          </p:cNvPr>
          <p:cNvPicPr>
            <a:picLocks noChangeAspect="1"/>
          </p:cNvPicPr>
          <p:nvPr/>
        </p:nvPicPr>
        <p:blipFill>
          <a:blip r:embed="rId3"/>
          <a:stretch>
            <a:fillRect/>
          </a:stretch>
        </p:blipFill>
        <p:spPr>
          <a:xfrm rot="16200000">
            <a:off x="6967164" y="1374549"/>
            <a:ext cx="4302052" cy="5736069"/>
          </a:xfrm>
          <a:prstGeom prst="rect">
            <a:avLst/>
          </a:prstGeom>
        </p:spPr>
      </p:pic>
      <p:sp>
        <p:nvSpPr>
          <p:cNvPr id="8" name="TextBox 7">
            <a:extLst>
              <a:ext uri="{FF2B5EF4-FFF2-40B4-BE49-F238E27FC236}">
                <a16:creationId xmlns:a16="http://schemas.microsoft.com/office/drawing/2014/main" id="{68BA1180-0F4C-798D-5197-B45E6346468E}"/>
              </a:ext>
            </a:extLst>
          </p:cNvPr>
          <p:cNvSpPr txBox="1"/>
          <p:nvPr/>
        </p:nvSpPr>
        <p:spPr>
          <a:xfrm>
            <a:off x="1618593" y="372073"/>
            <a:ext cx="8954813" cy="461665"/>
          </a:xfrm>
          <a:prstGeom prst="rect">
            <a:avLst/>
          </a:prstGeom>
          <a:noFill/>
        </p:spPr>
        <p:txBody>
          <a:bodyPr wrap="square" rtlCol="0">
            <a:spAutoFit/>
          </a:bodyPr>
          <a:lstStyle/>
          <a:p>
            <a:pPr algn="ctr"/>
            <a:r>
              <a:rPr lang="en-US" sz="1200" dirty="0"/>
              <a:t>Put the metal braid onto the wire harness. Place the end of the braid next to the plug and under the piece of shrink tube. Be sure that the braid ends midway through the piece of shrink tube. Apply the heat gun.</a:t>
            </a:r>
          </a:p>
        </p:txBody>
      </p:sp>
    </p:spTree>
    <p:extLst>
      <p:ext uri="{BB962C8B-B14F-4D97-AF65-F5344CB8AC3E}">
        <p14:creationId xmlns:p14="http://schemas.microsoft.com/office/powerpoint/2010/main" val="302570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FEB64CE0-99AB-A7E1-BD58-BCA98318EAAB}"/>
              </a:ext>
            </a:extLst>
          </p:cNvPr>
          <p:cNvPicPr>
            <a:picLocks noChangeAspect="1"/>
          </p:cNvPicPr>
          <p:nvPr/>
        </p:nvPicPr>
        <p:blipFill>
          <a:blip r:embed="rId2"/>
          <a:stretch>
            <a:fillRect/>
          </a:stretch>
        </p:blipFill>
        <p:spPr>
          <a:xfrm rot="16200000">
            <a:off x="3157408" y="-225769"/>
            <a:ext cx="5877183" cy="7836244"/>
          </a:xfrm>
          <a:prstGeom prst="rect">
            <a:avLst/>
          </a:prstGeom>
        </p:spPr>
      </p:pic>
      <p:sp>
        <p:nvSpPr>
          <p:cNvPr id="7" name="TextBox 6">
            <a:extLst>
              <a:ext uri="{FF2B5EF4-FFF2-40B4-BE49-F238E27FC236}">
                <a16:creationId xmlns:a16="http://schemas.microsoft.com/office/drawing/2014/main" id="{7678DC95-4F8A-3FF7-D64A-BD235C0FEC5B}"/>
              </a:ext>
            </a:extLst>
          </p:cNvPr>
          <p:cNvSpPr txBox="1"/>
          <p:nvPr/>
        </p:nvSpPr>
        <p:spPr>
          <a:xfrm>
            <a:off x="1618592" y="227055"/>
            <a:ext cx="8954813" cy="461665"/>
          </a:xfrm>
          <a:prstGeom prst="rect">
            <a:avLst/>
          </a:prstGeom>
          <a:noFill/>
        </p:spPr>
        <p:txBody>
          <a:bodyPr wrap="square" rtlCol="0">
            <a:spAutoFit/>
          </a:bodyPr>
          <a:lstStyle/>
          <a:p>
            <a:pPr algn="ctr"/>
            <a:r>
              <a:rPr lang="en-US" sz="1200" dirty="0"/>
              <a:t>Place the other piece of shrink tube on the other end of the metal braid. Again, the braid should end midway through the length of shrink tube. Apply the heat gun.</a:t>
            </a:r>
          </a:p>
        </p:txBody>
      </p:sp>
    </p:spTree>
    <p:extLst>
      <p:ext uri="{BB962C8B-B14F-4D97-AF65-F5344CB8AC3E}">
        <p14:creationId xmlns:p14="http://schemas.microsoft.com/office/powerpoint/2010/main" val="12895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10;&#10;Description automatically generated">
            <a:extLst>
              <a:ext uri="{FF2B5EF4-FFF2-40B4-BE49-F238E27FC236}">
                <a16:creationId xmlns:a16="http://schemas.microsoft.com/office/drawing/2014/main" id="{59879D71-A88A-068C-9D16-8FA02CD72943}"/>
              </a:ext>
            </a:extLst>
          </p:cNvPr>
          <p:cNvPicPr>
            <a:picLocks noChangeAspect="1"/>
          </p:cNvPicPr>
          <p:nvPr/>
        </p:nvPicPr>
        <p:blipFill>
          <a:blip r:embed="rId2"/>
          <a:stretch>
            <a:fillRect/>
          </a:stretch>
        </p:blipFill>
        <p:spPr>
          <a:xfrm rot="16200000">
            <a:off x="3143507" y="-282918"/>
            <a:ext cx="5904986" cy="7873314"/>
          </a:xfrm>
          <a:prstGeom prst="rect">
            <a:avLst/>
          </a:prstGeom>
        </p:spPr>
      </p:pic>
      <p:sp>
        <p:nvSpPr>
          <p:cNvPr id="6" name="TextBox 5">
            <a:extLst>
              <a:ext uri="{FF2B5EF4-FFF2-40B4-BE49-F238E27FC236}">
                <a16:creationId xmlns:a16="http://schemas.microsoft.com/office/drawing/2014/main" id="{49218F40-059D-BF69-B727-71B32DF9CF4F}"/>
              </a:ext>
            </a:extLst>
          </p:cNvPr>
          <p:cNvSpPr txBox="1"/>
          <p:nvPr/>
        </p:nvSpPr>
        <p:spPr>
          <a:xfrm>
            <a:off x="2932386" y="276481"/>
            <a:ext cx="6327228" cy="276999"/>
          </a:xfrm>
          <a:prstGeom prst="rect">
            <a:avLst/>
          </a:prstGeom>
          <a:noFill/>
        </p:spPr>
        <p:txBody>
          <a:bodyPr wrap="square" rtlCol="0">
            <a:spAutoFit/>
          </a:bodyPr>
          <a:lstStyle/>
          <a:p>
            <a:pPr algn="ctr"/>
            <a:r>
              <a:rPr lang="en-US" sz="1200" dirty="0"/>
              <a:t>Thus far, the harness should appear as shown.</a:t>
            </a:r>
          </a:p>
        </p:txBody>
      </p:sp>
    </p:spTree>
    <p:extLst>
      <p:ext uri="{BB962C8B-B14F-4D97-AF65-F5344CB8AC3E}">
        <p14:creationId xmlns:p14="http://schemas.microsoft.com/office/powerpoint/2010/main" val="231412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59B72D4-4AB3-CCB8-BC8A-6391B39F400D}"/>
              </a:ext>
            </a:extLst>
          </p:cNvPr>
          <p:cNvPicPr>
            <a:picLocks noChangeAspect="1"/>
          </p:cNvPicPr>
          <p:nvPr/>
        </p:nvPicPr>
        <p:blipFill>
          <a:blip r:embed="rId2"/>
          <a:stretch>
            <a:fillRect/>
          </a:stretch>
        </p:blipFill>
        <p:spPr>
          <a:xfrm rot="16200000">
            <a:off x="937215" y="1158412"/>
            <a:ext cx="4340736" cy="5787648"/>
          </a:xfrm>
          <a:prstGeom prst="rect">
            <a:avLst/>
          </a:prstGeom>
        </p:spPr>
      </p:pic>
      <p:pic>
        <p:nvPicPr>
          <p:cNvPr id="7" name="Picture 6">
            <a:extLst>
              <a:ext uri="{FF2B5EF4-FFF2-40B4-BE49-F238E27FC236}">
                <a16:creationId xmlns:a16="http://schemas.microsoft.com/office/drawing/2014/main" id="{B5F3FE17-0E7F-0316-56C2-8C356C03EF74}"/>
              </a:ext>
            </a:extLst>
          </p:cNvPr>
          <p:cNvPicPr>
            <a:picLocks noChangeAspect="1"/>
          </p:cNvPicPr>
          <p:nvPr/>
        </p:nvPicPr>
        <p:blipFill>
          <a:blip r:embed="rId3"/>
          <a:stretch>
            <a:fillRect/>
          </a:stretch>
        </p:blipFill>
        <p:spPr>
          <a:xfrm rot="16200000">
            <a:off x="6914051" y="1158413"/>
            <a:ext cx="4340736" cy="5787647"/>
          </a:xfrm>
          <a:prstGeom prst="rect">
            <a:avLst/>
          </a:prstGeom>
        </p:spPr>
      </p:pic>
      <p:sp>
        <p:nvSpPr>
          <p:cNvPr id="8" name="TextBox 7">
            <a:extLst>
              <a:ext uri="{FF2B5EF4-FFF2-40B4-BE49-F238E27FC236}">
                <a16:creationId xmlns:a16="http://schemas.microsoft.com/office/drawing/2014/main" id="{5F804D25-A2BD-BC9E-948E-7D68F326A8A7}"/>
              </a:ext>
            </a:extLst>
          </p:cNvPr>
          <p:cNvSpPr txBox="1"/>
          <p:nvPr/>
        </p:nvSpPr>
        <p:spPr>
          <a:xfrm>
            <a:off x="2159876" y="703231"/>
            <a:ext cx="7872248" cy="276999"/>
          </a:xfrm>
          <a:prstGeom prst="rect">
            <a:avLst/>
          </a:prstGeom>
          <a:noFill/>
        </p:spPr>
        <p:txBody>
          <a:bodyPr wrap="square" rtlCol="0">
            <a:spAutoFit/>
          </a:bodyPr>
          <a:lstStyle/>
          <a:p>
            <a:pPr algn="ctr"/>
            <a:r>
              <a:rPr lang="en-US" sz="1200" dirty="0"/>
              <a:t>Put a rubber feed through protector on the wire harness. Place it on the two inches of grey isolation next to the power plug. </a:t>
            </a:r>
          </a:p>
        </p:txBody>
      </p:sp>
    </p:spTree>
    <p:extLst>
      <p:ext uri="{BB962C8B-B14F-4D97-AF65-F5344CB8AC3E}">
        <p14:creationId xmlns:p14="http://schemas.microsoft.com/office/powerpoint/2010/main" val="414774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BE02BBD-7CD4-8BB9-9BD3-64A10F31A3C1}"/>
              </a:ext>
            </a:extLst>
          </p:cNvPr>
          <p:cNvPicPr>
            <a:picLocks noChangeAspect="1"/>
          </p:cNvPicPr>
          <p:nvPr/>
        </p:nvPicPr>
        <p:blipFill>
          <a:blip r:embed="rId2"/>
          <a:stretch>
            <a:fillRect/>
          </a:stretch>
        </p:blipFill>
        <p:spPr>
          <a:xfrm rot="16200000">
            <a:off x="3095625" y="-345217"/>
            <a:ext cx="6000750" cy="8001000"/>
          </a:xfrm>
          <a:prstGeom prst="rect">
            <a:avLst/>
          </a:prstGeom>
        </p:spPr>
      </p:pic>
      <p:sp>
        <p:nvSpPr>
          <p:cNvPr id="5" name="TextBox 4">
            <a:extLst>
              <a:ext uri="{FF2B5EF4-FFF2-40B4-BE49-F238E27FC236}">
                <a16:creationId xmlns:a16="http://schemas.microsoft.com/office/drawing/2014/main" id="{CD76D84F-6E1B-FC8A-B5F7-BA650F031049}"/>
              </a:ext>
            </a:extLst>
          </p:cNvPr>
          <p:cNvSpPr txBox="1"/>
          <p:nvPr/>
        </p:nvSpPr>
        <p:spPr>
          <a:xfrm>
            <a:off x="2932386" y="276481"/>
            <a:ext cx="6327228" cy="276999"/>
          </a:xfrm>
          <a:prstGeom prst="rect">
            <a:avLst/>
          </a:prstGeom>
          <a:noFill/>
        </p:spPr>
        <p:txBody>
          <a:bodyPr wrap="square" rtlCol="0">
            <a:spAutoFit/>
          </a:bodyPr>
          <a:lstStyle/>
          <a:p>
            <a:pPr algn="ctr"/>
            <a:r>
              <a:rPr lang="en-US" sz="1200" dirty="0"/>
              <a:t>Remove 6 mm of isolation off the wire ends of the harness. </a:t>
            </a:r>
          </a:p>
        </p:txBody>
      </p:sp>
    </p:spTree>
    <p:extLst>
      <p:ext uri="{BB962C8B-B14F-4D97-AF65-F5344CB8AC3E}">
        <p14:creationId xmlns:p14="http://schemas.microsoft.com/office/powerpoint/2010/main" val="370500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A80A76A-FC10-85F2-7B50-226B43AE9135}"/>
              </a:ext>
            </a:extLst>
          </p:cNvPr>
          <p:cNvPicPr>
            <a:picLocks noChangeAspect="1"/>
          </p:cNvPicPr>
          <p:nvPr/>
        </p:nvPicPr>
        <p:blipFill>
          <a:blip r:embed="rId2"/>
          <a:stretch>
            <a:fillRect/>
          </a:stretch>
        </p:blipFill>
        <p:spPr>
          <a:xfrm rot="16200000">
            <a:off x="859571" y="1023806"/>
            <a:ext cx="4403637" cy="5871517"/>
          </a:xfrm>
          <a:prstGeom prst="rect">
            <a:avLst/>
          </a:prstGeom>
        </p:spPr>
      </p:pic>
      <p:pic>
        <p:nvPicPr>
          <p:cNvPr id="7" name="Picture 6" descr="A picture containing indoor, dirty&#10;&#10;Description automatically generated">
            <a:extLst>
              <a:ext uri="{FF2B5EF4-FFF2-40B4-BE49-F238E27FC236}">
                <a16:creationId xmlns:a16="http://schemas.microsoft.com/office/drawing/2014/main" id="{C1CD729F-9B5E-D6D3-2E7E-727848E44399}"/>
              </a:ext>
            </a:extLst>
          </p:cNvPr>
          <p:cNvPicPr>
            <a:picLocks noChangeAspect="1"/>
          </p:cNvPicPr>
          <p:nvPr/>
        </p:nvPicPr>
        <p:blipFill>
          <a:blip r:embed="rId3"/>
          <a:stretch>
            <a:fillRect/>
          </a:stretch>
        </p:blipFill>
        <p:spPr>
          <a:xfrm rot="16200000">
            <a:off x="6928791" y="1023806"/>
            <a:ext cx="4403639" cy="5871519"/>
          </a:xfrm>
          <a:prstGeom prst="rect">
            <a:avLst/>
          </a:prstGeom>
        </p:spPr>
      </p:pic>
      <p:sp>
        <p:nvSpPr>
          <p:cNvPr id="8" name="TextBox 7">
            <a:extLst>
              <a:ext uri="{FF2B5EF4-FFF2-40B4-BE49-F238E27FC236}">
                <a16:creationId xmlns:a16="http://schemas.microsoft.com/office/drawing/2014/main" id="{FB4B583F-1C91-99D3-7991-5B024800BAC1}"/>
              </a:ext>
            </a:extLst>
          </p:cNvPr>
          <p:cNvSpPr txBox="1"/>
          <p:nvPr/>
        </p:nvSpPr>
        <p:spPr>
          <a:xfrm>
            <a:off x="2932386" y="696615"/>
            <a:ext cx="6327228" cy="276999"/>
          </a:xfrm>
          <a:prstGeom prst="rect">
            <a:avLst/>
          </a:prstGeom>
          <a:noFill/>
        </p:spPr>
        <p:txBody>
          <a:bodyPr wrap="square" rtlCol="0">
            <a:spAutoFit/>
          </a:bodyPr>
          <a:lstStyle/>
          <a:p>
            <a:pPr algn="ctr"/>
            <a:r>
              <a:rPr lang="en-US" sz="1200" dirty="0"/>
              <a:t>Take two of the 3M terminals and place them on the exposed wire on the harness.</a:t>
            </a:r>
          </a:p>
        </p:txBody>
      </p:sp>
    </p:spTree>
    <p:extLst>
      <p:ext uri="{BB962C8B-B14F-4D97-AF65-F5344CB8AC3E}">
        <p14:creationId xmlns:p14="http://schemas.microsoft.com/office/powerpoint/2010/main" val="222530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F1F28A7-4025-CA91-4A58-8DCFAF3F1178}"/>
              </a:ext>
            </a:extLst>
          </p:cNvPr>
          <p:cNvPicPr>
            <a:picLocks noChangeAspect="1"/>
          </p:cNvPicPr>
          <p:nvPr/>
        </p:nvPicPr>
        <p:blipFill>
          <a:blip r:embed="rId2"/>
          <a:stretch>
            <a:fillRect/>
          </a:stretch>
        </p:blipFill>
        <p:spPr>
          <a:xfrm rot="16200000">
            <a:off x="6917983" y="1264249"/>
            <a:ext cx="4388196" cy="5850928"/>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5C729F20-4A6F-8845-353A-058419018450}"/>
              </a:ext>
            </a:extLst>
          </p:cNvPr>
          <p:cNvPicPr>
            <a:picLocks noChangeAspect="1"/>
          </p:cNvPicPr>
          <p:nvPr/>
        </p:nvPicPr>
        <p:blipFill>
          <a:blip r:embed="rId3"/>
          <a:stretch>
            <a:fillRect/>
          </a:stretch>
        </p:blipFill>
        <p:spPr>
          <a:xfrm rot="16200000">
            <a:off x="885823" y="1264249"/>
            <a:ext cx="4388195" cy="5850927"/>
          </a:xfrm>
          <a:prstGeom prst="rect">
            <a:avLst/>
          </a:prstGeom>
        </p:spPr>
      </p:pic>
      <p:sp>
        <p:nvSpPr>
          <p:cNvPr id="8" name="TextBox 7">
            <a:extLst>
              <a:ext uri="{FF2B5EF4-FFF2-40B4-BE49-F238E27FC236}">
                <a16:creationId xmlns:a16="http://schemas.microsoft.com/office/drawing/2014/main" id="{83586993-547F-9710-1556-CB8ABFB257F2}"/>
              </a:ext>
            </a:extLst>
          </p:cNvPr>
          <p:cNvSpPr txBox="1"/>
          <p:nvPr/>
        </p:nvSpPr>
        <p:spPr>
          <a:xfrm>
            <a:off x="1975944" y="759958"/>
            <a:ext cx="8240111" cy="276999"/>
          </a:xfrm>
          <a:prstGeom prst="rect">
            <a:avLst/>
          </a:prstGeom>
          <a:noFill/>
        </p:spPr>
        <p:txBody>
          <a:bodyPr wrap="square" rtlCol="0">
            <a:spAutoFit/>
          </a:bodyPr>
          <a:lstStyle/>
          <a:p>
            <a:pPr algn="ctr"/>
            <a:r>
              <a:rPr lang="en-US" sz="1200" dirty="0"/>
              <a:t>Crimp the terminals twice (two consecutive crimps next to one another as shown on the left) using the crimper’s 12-10 slot. </a:t>
            </a:r>
          </a:p>
        </p:txBody>
      </p:sp>
      <p:sp>
        <p:nvSpPr>
          <p:cNvPr id="2" name="Oval 1">
            <a:extLst>
              <a:ext uri="{FF2B5EF4-FFF2-40B4-BE49-F238E27FC236}">
                <a16:creationId xmlns:a16="http://schemas.microsoft.com/office/drawing/2014/main" id="{524C19CF-7875-46A7-22AB-E1EED077E105}"/>
              </a:ext>
            </a:extLst>
          </p:cNvPr>
          <p:cNvSpPr/>
          <p:nvPr/>
        </p:nvSpPr>
        <p:spPr>
          <a:xfrm rot="6808208">
            <a:off x="8938243" y="2879405"/>
            <a:ext cx="347673" cy="14504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43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A36CEF-C89E-E743-97C5-AC430C47E933}"/>
              </a:ext>
            </a:extLst>
          </p:cNvPr>
          <p:cNvSpPr txBox="1"/>
          <p:nvPr/>
        </p:nvSpPr>
        <p:spPr>
          <a:xfrm>
            <a:off x="3804745" y="244761"/>
            <a:ext cx="4582510" cy="276999"/>
          </a:xfrm>
          <a:prstGeom prst="rect">
            <a:avLst/>
          </a:prstGeom>
          <a:noFill/>
        </p:spPr>
        <p:txBody>
          <a:bodyPr wrap="square" rtlCol="0">
            <a:spAutoFit/>
          </a:bodyPr>
          <a:lstStyle/>
          <a:p>
            <a:pPr algn="ctr"/>
            <a:r>
              <a:rPr lang="en-US" sz="1200" dirty="0"/>
              <a:t>Measure out and cut 12 inches of orange and white 14 </a:t>
            </a:r>
            <a:r>
              <a:rPr lang="en-US" sz="1200" dirty="0" err="1"/>
              <a:t>awg</a:t>
            </a:r>
            <a:r>
              <a:rPr lang="en-US" sz="1200" dirty="0"/>
              <a:t> wire.</a:t>
            </a:r>
          </a:p>
        </p:txBody>
      </p:sp>
      <p:pic>
        <p:nvPicPr>
          <p:cNvPr id="5" name="Picture 4" descr="A picture containing text, measuring stick&#10;&#10;Description automatically generated">
            <a:extLst>
              <a:ext uri="{FF2B5EF4-FFF2-40B4-BE49-F238E27FC236}">
                <a16:creationId xmlns:a16="http://schemas.microsoft.com/office/drawing/2014/main" id="{DD93FFC6-9A1A-6699-EF81-B09B918E7E3B}"/>
              </a:ext>
            </a:extLst>
          </p:cNvPr>
          <p:cNvPicPr>
            <a:picLocks noChangeAspect="1"/>
          </p:cNvPicPr>
          <p:nvPr/>
        </p:nvPicPr>
        <p:blipFill>
          <a:blip r:embed="rId2"/>
          <a:stretch>
            <a:fillRect/>
          </a:stretch>
        </p:blipFill>
        <p:spPr>
          <a:xfrm rot="16200000">
            <a:off x="3232259" y="-68822"/>
            <a:ext cx="5727481" cy="7636641"/>
          </a:xfrm>
          <a:prstGeom prst="rect">
            <a:avLst/>
          </a:prstGeom>
        </p:spPr>
      </p:pic>
    </p:spTree>
    <p:extLst>
      <p:ext uri="{BB962C8B-B14F-4D97-AF65-F5344CB8AC3E}">
        <p14:creationId xmlns:p14="http://schemas.microsoft.com/office/powerpoint/2010/main" val="50667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B602-B5D4-3C42-A5E3-95330B5200B9}"/>
              </a:ext>
            </a:extLst>
          </p:cNvPr>
          <p:cNvSpPr>
            <a:spLocks noGrp="1"/>
          </p:cNvSpPr>
          <p:nvPr>
            <p:ph type="title"/>
          </p:nvPr>
        </p:nvSpPr>
        <p:spPr>
          <a:xfrm>
            <a:off x="4859719" y="5980386"/>
            <a:ext cx="2728750" cy="877614"/>
          </a:xfrm>
        </p:spPr>
        <p:txBody>
          <a:bodyPr>
            <a:normAutofit/>
          </a:bodyPr>
          <a:lstStyle/>
          <a:p>
            <a:pPr algn="ctr"/>
            <a:r>
              <a:rPr lang="en-US" sz="3200" dirty="0"/>
              <a:t>Materials</a:t>
            </a:r>
          </a:p>
        </p:txBody>
      </p:sp>
    </p:spTree>
    <p:extLst>
      <p:ext uri="{BB962C8B-B14F-4D97-AF65-F5344CB8AC3E}">
        <p14:creationId xmlns:p14="http://schemas.microsoft.com/office/powerpoint/2010/main" val="17540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08986360-DC60-F398-5036-6C1C9E9B5803}"/>
              </a:ext>
            </a:extLst>
          </p:cNvPr>
          <p:cNvPicPr>
            <a:picLocks noChangeAspect="1"/>
          </p:cNvPicPr>
          <p:nvPr/>
        </p:nvPicPr>
        <p:blipFill>
          <a:blip r:embed="rId2"/>
          <a:stretch>
            <a:fillRect/>
          </a:stretch>
        </p:blipFill>
        <p:spPr>
          <a:xfrm rot="16200000">
            <a:off x="879131" y="1271975"/>
            <a:ext cx="4397461" cy="5863281"/>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74297CDE-5067-2EA2-9F97-E2836B9DBE5C}"/>
              </a:ext>
            </a:extLst>
          </p:cNvPr>
          <p:cNvPicPr>
            <a:picLocks noChangeAspect="1"/>
          </p:cNvPicPr>
          <p:nvPr/>
        </p:nvPicPr>
        <p:blipFill>
          <a:blip r:embed="rId3"/>
          <a:stretch>
            <a:fillRect/>
          </a:stretch>
        </p:blipFill>
        <p:spPr>
          <a:xfrm rot="16200000">
            <a:off x="6915410" y="1271974"/>
            <a:ext cx="4397463" cy="5863285"/>
          </a:xfrm>
          <a:prstGeom prst="rect">
            <a:avLst/>
          </a:prstGeom>
        </p:spPr>
      </p:pic>
      <p:sp>
        <p:nvSpPr>
          <p:cNvPr id="8" name="TextBox 7">
            <a:extLst>
              <a:ext uri="{FF2B5EF4-FFF2-40B4-BE49-F238E27FC236}">
                <a16:creationId xmlns:a16="http://schemas.microsoft.com/office/drawing/2014/main" id="{1C96CCD0-BF0B-6C17-E9B2-C41D1CAE973E}"/>
              </a:ext>
            </a:extLst>
          </p:cNvPr>
          <p:cNvSpPr txBox="1"/>
          <p:nvPr/>
        </p:nvSpPr>
        <p:spPr>
          <a:xfrm>
            <a:off x="1250731" y="749446"/>
            <a:ext cx="9690538" cy="276999"/>
          </a:xfrm>
          <a:prstGeom prst="rect">
            <a:avLst/>
          </a:prstGeom>
          <a:noFill/>
        </p:spPr>
        <p:txBody>
          <a:bodyPr wrap="square" rtlCol="0">
            <a:spAutoFit/>
          </a:bodyPr>
          <a:lstStyle/>
          <a:p>
            <a:pPr algn="ctr"/>
            <a:r>
              <a:rPr lang="en-US" sz="1200" dirty="0"/>
              <a:t>Remove 6 mm of isolation off of one end of each of the wires that were just cut. Place those exposed ends into the other side of the 3M terminals.</a:t>
            </a:r>
          </a:p>
        </p:txBody>
      </p:sp>
    </p:spTree>
    <p:extLst>
      <p:ext uri="{BB962C8B-B14F-4D97-AF65-F5344CB8AC3E}">
        <p14:creationId xmlns:p14="http://schemas.microsoft.com/office/powerpoint/2010/main" val="123278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273B3C5E-AE6E-6266-4AE6-BB6D0FD43A1C}"/>
              </a:ext>
            </a:extLst>
          </p:cNvPr>
          <p:cNvPicPr>
            <a:picLocks noChangeAspect="1"/>
          </p:cNvPicPr>
          <p:nvPr/>
        </p:nvPicPr>
        <p:blipFill>
          <a:blip r:embed="rId2"/>
          <a:stretch>
            <a:fillRect/>
          </a:stretch>
        </p:blipFill>
        <p:spPr>
          <a:xfrm rot="16200000">
            <a:off x="864201" y="1053158"/>
            <a:ext cx="4431440" cy="5908587"/>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5C5224CF-0C36-DC13-E253-1E2F58F520CB}"/>
              </a:ext>
            </a:extLst>
          </p:cNvPr>
          <p:cNvPicPr>
            <a:picLocks noChangeAspect="1"/>
          </p:cNvPicPr>
          <p:nvPr/>
        </p:nvPicPr>
        <p:blipFill>
          <a:blip r:embed="rId3"/>
          <a:stretch>
            <a:fillRect/>
          </a:stretch>
        </p:blipFill>
        <p:spPr>
          <a:xfrm rot="16200000">
            <a:off x="6896362" y="1053156"/>
            <a:ext cx="4431442" cy="5908589"/>
          </a:xfrm>
          <a:prstGeom prst="rect">
            <a:avLst/>
          </a:prstGeom>
        </p:spPr>
      </p:pic>
      <p:sp>
        <p:nvSpPr>
          <p:cNvPr id="8" name="TextBox 7">
            <a:extLst>
              <a:ext uri="{FF2B5EF4-FFF2-40B4-BE49-F238E27FC236}">
                <a16:creationId xmlns:a16="http://schemas.microsoft.com/office/drawing/2014/main" id="{3D56D69D-C199-EDBF-C159-EDAE21C75177}"/>
              </a:ext>
            </a:extLst>
          </p:cNvPr>
          <p:cNvSpPr txBox="1"/>
          <p:nvPr/>
        </p:nvSpPr>
        <p:spPr>
          <a:xfrm>
            <a:off x="1970689" y="773165"/>
            <a:ext cx="8250621" cy="276999"/>
          </a:xfrm>
          <a:prstGeom prst="rect">
            <a:avLst/>
          </a:prstGeom>
          <a:noFill/>
        </p:spPr>
        <p:txBody>
          <a:bodyPr wrap="square" rtlCol="0">
            <a:spAutoFit/>
          </a:bodyPr>
          <a:lstStyle/>
          <a:p>
            <a:pPr algn="ctr"/>
            <a:r>
              <a:rPr lang="en-US" sz="1200" dirty="0"/>
              <a:t>Crimp the terminals twice again so they appear as show on the left. So far, the wire harness should appear as shown on the right.</a:t>
            </a:r>
          </a:p>
        </p:txBody>
      </p:sp>
    </p:spTree>
    <p:extLst>
      <p:ext uri="{BB962C8B-B14F-4D97-AF65-F5344CB8AC3E}">
        <p14:creationId xmlns:p14="http://schemas.microsoft.com/office/powerpoint/2010/main" val="205658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nector, cable&#10;&#10;Description automatically generated">
            <a:extLst>
              <a:ext uri="{FF2B5EF4-FFF2-40B4-BE49-F238E27FC236}">
                <a16:creationId xmlns:a16="http://schemas.microsoft.com/office/drawing/2014/main" id="{1865A832-4609-B96B-3946-144B9F08D673}"/>
              </a:ext>
            </a:extLst>
          </p:cNvPr>
          <p:cNvPicPr>
            <a:picLocks noChangeAspect="1"/>
          </p:cNvPicPr>
          <p:nvPr/>
        </p:nvPicPr>
        <p:blipFill>
          <a:blip r:embed="rId2"/>
          <a:stretch>
            <a:fillRect/>
          </a:stretch>
        </p:blipFill>
        <p:spPr>
          <a:xfrm rot="16200000">
            <a:off x="3095625" y="-283433"/>
            <a:ext cx="6000750" cy="8001000"/>
          </a:xfrm>
          <a:prstGeom prst="rect">
            <a:avLst/>
          </a:prstGeom>
        </p:spPr>
      </p:pic>
      <p:sp>
        <p:nvSpPr>
          <p:cNvPr id="6" name="TextBox 5">
            <a:extLst>
              <a:ext uri="{FF2B5EF4-FFF2-40B4-BE49-F238E27FC236}">
                <a16:creationId xmlns:a16="http://schemas.microsoft.com/office/drawing/2014/main" id="{3785BB6B-A6B4-4E5F-FB90-2D5E99654D76}"/>
              </a:ext>
            </a:extLst>
          </p:cNvPr>
          <p:cNvSpPr txBox="1"/>
          <p:nvPr/>
        </p:nvSpPr>
        <p:spPr>
          <a:xfrm>
            <a:off x="2932386" y="276481"/>
            <a:ext cx="7164114" cy="276999"/>
          </a:xfrm>
          <a:prstGeom prst="rect">
            <a:avLst/>
          </a:prstGeom>
          <a:noFill/>
        </p:spPr>
        <p:txBody>
          <a:bodyPr wrap="square" rtlCol="0">
            <a:spAutoFit/>
          </a:bodyPr>
          <a:lstStyle/>
          <a:p>
            <a:pPr algn="ctr"/>
            <a:r>
              <a:rPr lang="en-US" sz="1200" dirty="0"/>
              <a:t>Solder the terminals. Try to put solder into the hole in the middle of the terminals so that solder can flow inside.</a:t>
            </a:r>
          </a:p>
        </p:txBody>
      </p:sp>
    </p:spTree>
    <p:extLst>
      <p:ext uri="{BB962C8B-B14F-4D97-AF65-F5344CB8AC3E}">
        <p14:creationId xmlns:p14="http://schemas.microsoft.com/office/powerpoint/2010/main" val="105733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easuring stick&#10;&#10;Description automatically generated">
            <a:extLst>
              <a:ext uri="{FF2B5EF4-FFF2-40B4-BE49-F238E27FC236}">
                <a16:creationId xmlns:a16="http://schemas.microsoft.com/office/drawing/2014/main" id="{CF900886-7D3D-BFBB-159B-33C272D37CD3}"/>
              </a:ext>
            </a:extLst>
          </p:cNvPr>
          <p:cNvPicPr>
            <a:picLocks noChangeAspect="1"/>
          </p:cNvPicPr>
          <p:nvPr/>
        </p:nvPicPr>
        <p:blipFill>
          <a:blip r:embed="rId2"/>
          <a:stretch>
            <a:fillRect/>
          </a:stretch>
        </p:blipFill>
        <p:spPr>
          <a:xfrm rot="16200000">
            <a:off x="3060099" y="-378683"/>
            <a:ext cx="6071801" cy="8095735"/>
          </a:xfrm>
          <a:prstGeom prst="rect">
            <a:avLst/>
          </a:prstGeom>
        </p:spPr>
      </p:pic>
      <p:sp>
        <p:nvSpPr>
          <p:cNvPr id="6" name="TextBox 5">
            <a:extLst>
              <a:ext uri="{FF2B5EF4-FFF2-40B4-BE49-F238E27FC236}">
                <a16:creationId xmlns:a16="http://schemas.microsoft.com/office/drawing/2014/main" id="{C8C9C511-C7DA-47CE-1380-EBC5B7EF0B23}"/>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three lengths of 4.8mm adhesive shrink tube each 1in long.</a:t>
            </a:r>
          </a:p>
        </p:txBody>
      </p:sp>
    </p:spTree>
    <p:extLst>
      <p:ext uri="{BB962C8B-B14F-4D97-AF65-F5344CB8AC3E}">
        <p14:creationId xmlns:p14="http://schemas.microsoft.com/office/powerpoint/2010/main" val="328392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ble, connector&#10;&#10;Description automatically generated">
            <a:extLst>
              <a:ext uri="{FF2B5EF4-FFF2-40B4-BE49-F238E27FC236}">
                <a16:creationId xmlns:a16="http://schemas.microsoft.com/office/drawing/2014/main" id="{9D19FEBE-FA66-C9B6-47BD-345C3BEF3E16}"/>
              </a:ext>
            </a:extLst>
          </p:cNvPr>
          <p:cNvPicPr>
            <a:picLocks noChangeAspect="1"/>
          </p:cNvPicPr>
          <p:nvPr/>
        </p:nvPicPr>
        <p:blipFill>
          <a:blip r:embed="rId2"/>
          <a:stretch>
            <a:fillRect/>
          </a:stretch>
        </p:blipFill>
        <p:spPr>
          <a:xfrm rot="16200000">
            <a:off x="933452" y="1208905"/>
            <a:ext cx="4340309" cy="5787079"/>
          </a:xfrm>
          <a:prstGeom prst="rect">
            <a:avLst/>
          </a:prstGeom>
        </p:spPr>
      </p:pic>
      <p:pic>
        <p:nvPicPr>
          <p:cNvPr id="7" name="Picture 6" descr="A close-up of a stethoscope on a table&#10;&#10;Description automatically generated with medium confidence">
            <a:extLst>
              <a:ext uri="{FF2B5EF4-FFF2-40B4-BE49-F238E27FC236}">
                <a16:creationId xmlns:a16="http://schemas.microsoft.com/office/drawing/2014/main" id="{F4DED322-4688-E634-7CE7-07D47A95A70D}"/>
              </a:ext>
            </a:extLst>
          </p:cNvPr>
          <p:cNvPicPr>
            <a:picLocks noChangeAspect="1"/>
          </p:cNvPicPr>
          <p:nvPr/>
        </p:nvPicPr>
        <p:blipFill>
          <a:blip r:embed="rId3"/>
          <a:stretch>
            <a:fillRect/>
          </a:stretch>
        </p:blipFill>
        <p:spPr>
          <a:xfrm rot="16200000">
            <a:off x="6918243" y="1208905"/>
            <a:ext cx="4340311" cy="5787082"/>
          </a:xfrm>
          <a:prstGeom prst="rect">
            <a:avLst/>
          </a:prstGeom>
        </p:spPr>
      </p:pic>
      <p:sp>
        <p:nvSpPr>
          <p:cNvPr id="8" name="TextBox 7">
            <a:extLst>
              <a:ext uri="{FF2B5EF4-FFF2-40B4-BE49-F238E27FC236}">
                <a16:creationId xmlns:a16="http://schemas.microsoft.com/office/drawing/2014/main" id="{F0096190-8FD8-E089-3264-03004B27EC87}"/>
              </a:ext>
            </a:extLst>
          </p:cNvPr>
          <p:cNvSpPr txBox="1"/>
          <p:nvPr/>
        </p:nvSpPr>
        <p:spPr>
          <a:xfrm>
            <a:off x="2932386" y="857249"/>
            <a:ext cx="6327228" cy="276999"/>
          </a:xfrm>
          <a:prstGeom prst="rect">
            <a:avLst/>
          </a:prstGeom>
          <a:noFill/>
        </p:spPr>
        <p:txBody>
          <a:bodyPr wrap="square" rtlCol="0">
            <a:spAutoFit/>
          </a:bodyPr>
          <a:lstStyle/>
          <a:p>
            <a:pPr algn="ctr"/>
            <a:r>
              <a:rPr lang="en-US" sz="1200" dirty="0"/>
              <a:t>Place one length of the 4.8mm shrink tube on each wire to cover the terminals. Apply the heat gun.</a:t>
            </a:r>
          </a:p>
        </p:txBody>
      </p:sp>
    </p:spTree>
    <p:extLst>
      <p:ext uri="{BB962C8B-B14F-4D97-AF65-F5344CB8AC3E}">
        <p14:creationId xmlns:p14="http://schemas.microsoft.com/office/powerpoint/2010/main" val="318051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AE4D3-9377-7E4E-9D50-2E37511253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775637" y="1530794"/>
            <a:ext cx="5918769" cy="4439077"/>
          </a:xfrm>
          <a:prstGeom prst="rect">
            <a:avLst/>
          </a:prstGeom>
        </p:spPr>
      </p:pic>
      <p:sp>
        <p:nvSpPr>
          <p:cNvPr id="4" name="TextBox 3">
            <a:extLst>
              <a:ext uri="{FF2B5EF4-FFF2-40B4-BE49-F238E27FC236}">
                <a16:creationId xmlns:a16="http://schemas.microsoft.com/office/drawing/2014/main" id="{4EE2573D-4165-E440-94CE-220D8440CDDE}"/>
              </a:ext>
            </a:extLst>
          </p:cNvPr>
          <p:cNvSpPr txBox="1"/>
          <p:nvPr/>
        </p:nvSpPr>
        <p:spPr>
          <a:xfrm>
            <a:off x="1035979" y="790948"/>
            <a:ext cx="5276194" cy="276999"/>
          </a:xfrm>
          <a:prstGeom prst="rect">
            <a:avLst/>
          </a:prstGeom>
          <a:noFill/>
        </p:spPr>
        <p:txBody>
          <a:bodyPr wrap="square" rtlCol="0">
            <a:spAutoFit/>
          </a:bodyPr>
          <a:lstStyle/>
          <a:p>
            <a:pPr algn="ctr"/>
            <a:r>
              <a:rPr lang="en-US" sz="1200" dirty="0"/>
              <a:t>Measure out and cut 16 inches of black 24 </a:t>
            </a:r>
            <a:r>
              <a:rPr lang="en-US" sz="1200" dirty="0" err="1"/>
              <a:t>awg</a:t>
            </a:r>
            <a:r>
              <a:rPr lang="en-US" sz="1200" dirty="0"/>
              <a:t> wire. Strip 3-4mm off one end.</a:t>
            </a:r>
          </a:p>
        </p:txBody>
      </p:sp>
      <p:pic>
        <p:nvPicPr>
          <p:cNvPr id="5" name="Picture 4" descr="A picture containing text, measuring stick&#10;&#10;Description automatically generated">
            <a:extLst>
              <a:ext uri="{FF2B5EF4-FFF2-40B4-BE49-F238E27FC236}">
                <a16:creationId xmlns:a16="http://schemas.microsoft.com/office/drawing/2014/main" id="{6446134D-C871-D45D-A5E6-CF6E64BDABC9}"/>
              </a:ext>
            </a:extLst>
          </p:cNvPr>
          <p:cNvPicPr>
            <a:picLocks noChangeAspect="1"/>
          </p:cNvPicPr>
          <p:nvPr/>
        </p:nvPicPr>
        <p:blipFill>
          <a:blip r:embed="rId3"/>
          <a:stretch>
            <a:fillRect/>
          </a:stretch>
        </p:blipFill>
        <p:spPr>
          <a:xfrm rot="16200000">
            <a:off x="1250606" y="708967"/>
            <a:ext cx="5143500" cy="6858000"/>
          </a:xfrm>
          <a:prstGeom prst="rect">
            <a:avLst/>
          </a:prstGeom>
        </p:spPr>
      </p:pic>
    </p:spTree>
    <p:extLst>
      <p:ext uri="{BB962C8B-B14F-4D97-AF65-F5344CB8AC3E}">
        <p14:creationId xmlns:p14="http://schemas.microsoft.com/office/powerpoint/2010/main" val="3146259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627DE-519E-5A42-86BC-1FAB0F88627D}"/>
              </a:ext>
            </a:extLst>
          </p:cNvPr>
          <p:cNvSpPr txBox="1"/>
          <p:nvPr/>
        </p:nvSpPr>
        <p:spPr>
          <a:xfrm>
            <a:off x="1305976" y="298371"/>
            <a:ext cx="9580048" cy="461665"/>
          </a:xfrm>
          <a:prstGeom prst="rect">
            <a:avLst/>
          </a:prstGeom>
          <a:noFill/>
        </p:spPr>
        <p:txBody>
          <a:bodyPr wrap="square" rtlCol="0">
            <a:spAutoFit/>
          </a:bodyPr>
          <a:lstStyle/>
          <a:p>
            <a:pPr algn="ctr"/>
            <a:r>
              <a:rPr lang="en-US" sz="1200" dirty="0"/>
              <a:t>Solder the stripped end of the black wire onto the metal braid near the metal braid shrink tube joint furthest from the plug. The black wire should be soldered so the that its length runs with that of the metal braid.</a:t>
            </a:r>
          </a:p>
        </p:txBody>
      </p:sp>
      <p:pic>
        <p:nvPicPr>
          <p:cNvPr id="3" name="Picture 2" descr="A picture containing connector, dirty&#10;&#10;Description automatically generated">
            <a:extLst>
              <a:ext uri="{FF2B5EF4-FFF2-40B4-BE49-F238E27FC236}">
                <a16:creationId xmlns:a16="http://schemas.microsoft.com/office/drawing/2014/main" id="{0FABD8D7-D936-C1DC-D299-5EB2E263D4C2}"/>
              </a:ext>
            </a:extLst>
          </p:cNvPr>
          <p:cNvPicPr>
            <a:picLocks noChangeAspect="1"/>
          </p:cNvPicPr>
          <p:nvPr/>
        </p:nvPicPr>
        <p:blipFill>
          <a:blip r:embed="rId2"/>
          <a:stretch>
            <a:fillRect/>
          </a:stretch>
        </p:blipFill>
        <p:spPr>
          <a:xfrm>
            <a:off x="2067697" y="871247"/>
            <a:ext cx="7772400" cy="5829300"/>
          </a:xfrm>
          <a:prstGeom prst="rect">
            <a:avLst/>
          </a:prstGeom>
        </p:spPr>
      </p:pic>
    </p:spTree>
    <p:extLst>
      <p:ext uri="{BB962C8B-B14F-4D97-AF65-F5344CB8AC3E}">
        <p14:creationId xmlns:p14="http://schemas.microsoft.com/office/powerpoint/2010/main" val="2648949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A59D5-8581-FE41-ACCF-D509F25533A6}"/>
              </a:ext>
            </a:extLst>
          </p:cNvPr>
          <p:cNvSpPr txBox="1"/>
          <p:nvPr/>
        </p:nvSpPr>
        <p:spPr>
          <a:xfrm>
            <a:off x="3733799" y="227056"/>
            <a:ext cx="4724400" cy="276999"/>
          </a:xfrm>
          <a:prstGeom prst="rect">
            <a:avLst/>
          </a:prstGeom>
          <a:noFill/>
        </p:spPr>
        <p:txBody>
          <a:bodyPr wrap="square" rtlCol="0">
            <a:spAutoFit/>
          </a:bodyPr>
          <a:lstStyle/>
          <a:p>
            <a:pPr algn="ctr"/>
            <a:r>
              <a:rPr lang="en-US" sz="1200" dirty="0"/>
              <a:t>Measure out and cut 18 inches of 1/4</a:t>
            </a:r>
            <a:r>
              <a:rPr lang="en-US" sz="1200" baseline="30000" dirty="0"/>
              <a:t>th</a:t>
            </a:r>
            <a:r>
              <a:rPr lang="en-US" sz="1200" dirty="0"/>
              <a:t> plastic braid.</a:t>
            </a:r>
          </a:p>
        </p:txBody>
      </p:sp>
      <p:pic>
        <p:nvPicPr>
          <p:cNvPr id="5" name="Picture 4" descr="A picture containing text, measuring stick&#10;&#10;Description automatically generated">
            <a:extLst>
              <a:ext uri="{FF2B5EF4-FFF2-40B4-BE49-F238E27FC236}">
                <a16:creationId xmlns:a16="http://schemas.microsoft.com/office/drawing/2014/main" id="{05EAD0DA-A9D2-2AE6-F7C8-F9641394F266}"/>
              </a:ext>
            </a:extLst>
          </p:cNvPr>
          <p:cNvPicPr>
            <a:picLocks noChangeAspect="1"/>
          </p:cNvPicPr>
          <p:nvPr/>
        </p:nvPicPr>
        <p:blipFill>
          <a:blip r:embed="rId2"/>
          <a:stretch>
            <a:fillRect/>
          </a:stretch>
        </p:blipFill>
        <p:spPr>
          <a:xfrm rot="16200000">
            <a:off x="3225371" y="-67191"/>
            <a:ext cx="5741258" cy="7655011"/>
          </a:xfrm>
          <a:prstGeom prst="rect">
            <a:avLst/>
          </a:prstGeom>
        </p:spPr>
      </p:pic>
    </p:spTree>
    <p:extLst>
      <p:ext uri="{BB962C8B-B14F-4D97-AF65-F5344CB8AC3E}">
        <p14:creationId xmlns:p14="http://schemas.microsoft.com/office/powerpoint/2010/main" val="265124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7CB1C4-35C7-A346-9348-1CD55D307FFA}"/>
              </a:ext>
            </a:extLst>
          </p:cNvPr>
          <p:cNvSpPr txBox="1"/>
          <p:nvPr/>
        </p:nvSpPr>
        <p:spPr>
          <a:xfrm>
            <a:off x="1587444" y="717723"/>
            <a:ext cx="9017112" cy="461665"/>
          </a:xfrm>
          <a:prstGeom prst="rect">
            <a:avLst/>
          </a:prstGeom>
          <a:noFill/>
        </p:spPr>
        <p:txBody>
          <a:bodyPr wrap="square" rtlCol="0">
            <a:spAutoFit/>
          </a:bodyPr>
          <a:lstStyle/>
          <a:p>
            <a:pPr algn="ctr"/>
            <a:r>
              <a:rPr lang="en-US" sz="1200" dirty="0"/>
              <a:t>Put the plastic braid onto the wire harness. The end next to the plug should be just touching the end of grey isolation as shown on the left. On the other end, thread the ground wire through the plastic braid. The braid should end midway through the piece of shrink tube beneath it.</a:t>
            </a:r>
          </a:p>
        </p:txBody>
      </p:sp>
      <p:pic>
        <p:nvPicPr>
          <p:cNvPr id="3" name="Picture 2" descr="A picture containing tool, dirty&#10;&#10;Description automatically generated">
            <a:extLst>
              <a:ext uri="{FF2B5EF4-FFF2-40B4-BE49-F238E27FC236}">
                <a16:creationId xmlns:a16="http://schemas.microsoft.com/office/drawing/2014/main" id="{6E1E9463-0C92-FF1F-4067-36DC6D183FE5}"/>
              </a:ext>
            </a:extLst>
          </p:cNvPr>
          <p:cNvPicPr>
            <a:picLocks noChangeAspect="1"/>
          </p:cNvPicPr>
          <p:nvPr/>
        </p:nvPicPr>
        <p:blipFill>
          <a:blip r:embed="rId2"/>
          <a:stretch>
            <a:fillRect/>
          </a:stretch>
        </p:blipFill>
        <p:spPr>
          <a:xfrm rot="16200000">
            <a:off x="857012" y="1328069"/>
            <a:ext cx="4413032" cy="5884043"/>
          </a:xfrm>
          <a:prstGeom prst="rect">
            <a:avLst/>
          </a:prstGeom>
        </p:spPr>
      </p:pic>
      <p:pic>
        <p:nvPicPr>
          <p:cNvPr id="8" name="Picture 7" descr="A picture containing tool, broom, dirty&#10;&#10;Description automatically generated">
            <a:extLst>
              <a:ext uri="{FF2B5EF4-FFF2-40B4-BE49-F238E27FC236}">
                <a16:creationId xmlns:a16="http://schemas.microsoft.com/office/drawing/2014/main" id="{F0B23F0D-C869-2EBF-B728-38E8248862C4}"/>
              </a:ext>
            </a:extLst>
          </p:cNvPr>
          <p:cNvPicPr>
            <a:picLocks noChangeAspect="1"/>
          </p:cNvPicPr>
          <p:nvPr/>
        </p:nvPicPr>
        <p:blipFill>
          <a:blip r:embed="rId3"/>
          <a:stretch>
            <a:fillRect/>
          </a:stretch>
        </p:blipFill>
        <p:spPr>
          <a:xfrm rot="16200000">
            <a:off x="6921957" y="1328072"/>
            <a:ext cx="4413030" cy="5884040"/>
          </a:xfrm>
          <a:prstGeom prst="rect">
            <a:avLst/>
          </a:prstGeom>
        </p:spPr>
      </p:pic>
    </p:spTree>
    <p:extLst>
      <p:ext uri="{BB962C8B-B14F-4D97-AF65-F5344CB8AC3E}">
        <p14:creationId xmlns:p14="http://schemas.microsoft.com/office/powerpoint/2010/main" val="3377020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DDFF3-4943-B84C-A90F-E9B61E45D16A}"/>
              </a:ext>
            </a:extLst>
          </p:cNvPr>
          <p:cNvSpPr txBox="1"/>
          <p:nvPr/>
        </p:nvSpPr>
        <p:spPr>
          <a:xfrm>
            <a:off x="2932386" y="276481"/>
            <a:ext cx="6327228" cy="276999"/>
          </a:xfrm>
          <a:prstGeom prst="rect">
            <a:avLst/>
          </a:prstGeom>
          <a:noFill/>
        </p:spPr>
        <p:txBody>
          <a:bodyPr wrap="square" rtlCol="0">
            <a:spAutoFit/>
          </a:bodyPr>
          <a:lstStyle/>
          <a:p>
            <a:pPr algn="ctr"/>
            <a:r>
              <a:rPr lang="en-US" sz="1200" dirty="0"/>
              <a:t>Measure out and cut two lengths of 12.7mm adhesive shrink tube each 1in long.</a:t>
            </a:r>
          </a:p>
        </p:txBody>
      </p:sp>
      <p:pic>
        <p:nvPicPr>
          <p:cNvPr id="5" name="Picture 4" descr="A picture containing measuring stick&#10;&#10;Description automatically generated">
            <a:extLst>
              <a:ext uri="{FF2B5EF4-FFF2-40B4-BE49-F238E27FC236}">
                <a16:creationId xmlns:a16="http://schemas.microsoft.com/office/drawing/2014/main" id="{7DB17E01-7534-C823-53E6-F92FC11AD61F}"/>
              </a:ext>
            </a:extLst>
          </p:cNvPr>
          <p:cNvPicPr>
            <a:picLocks noChangeAspect="1"/>
          </p:cNvPicPr>
          <p:nvPr/>
        </p:nvPicPr>
        <p:blipFill>
          <a:blip r:embed="rId2"/>
          <a:stretch>
            <a:fillRect/>
          </a:stretch>
        </p:blipFill>
        <p:spPr>
          <a:xfrm rot="16200000">
            <a:off x="3240816" y="-80576"/>
            <a:ext cx="5710367" cy="7613822"/>
          </a:xfrm>
          <a:prstGeom prst="rect">
            <a:avLst/>
          </a:prstGeom>
        </p:spPr>
      </p:pic>
    </p:spTree>
    <p:extLst>
      <p:ext uri="{BB962C8B-B14F-4D97-AF65-F5344CB8AC3E}">
        <p14:creationId xmlns:p14="http://schemas.microsoft.com/office/powerpoint/2010/main" val="116921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E89A78-3980-6047-9207-FA80E4653B02}"/>
              </a:ext>
            </a:extLst>
          </p:cNvPr>
          <p:cNvSpPr txBox="1">
            <a:spLocks/>
          </p:cNvSpPr>
          <p:nvPr/>
        </p:nvSpPr>
        <p:spPr>
          <a:xfrm>
            <a:off x="4859719" y="5980386"/>
            <a:ext cx="2728750" cy="87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Tools</a:t>
            </a:r>
          </a:p>
        </p:txBody>
      </p:sp>
    </p:spTree>
    <p:extLst>
      <p:ext uri="{BB962C8B-B14F-4D97-AF65-F5344CB8AC3E}">
        <p14:creationId xmlns:p14="http://schemas.microsoft.com/office/powerpoint/2010/main" val="4186972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9FA17-A5D3-6144-A38F-B633E339DCCA}"/>
              </a:ext>
            </a:extLst>
          </p:cNvPr>
          <p:cNvSpPr txBox="1"/>
          <p:nvPr/>
        </p:nvSpPr>
        <p:spPr>
          <a:xfrm>
            <a:off x="2786555" y="303597"/>
            <a:ext cx="6912185" cy="461665"/>
          </a:xfrm>
          <a:prstGeom prst="rect">
            <a:avLst/>
          </a:prstGeom>
          <a:noFill/>
        </p:spPr>
        <p:txBody>
          <a:bodyPr wrap="square" rtlCol="0">
            <a:spAutoFit/>
          </a:bodyPr>
          <a:lstStyle/>
          <a:p>
            <a:pPr algn="ctr"/>
            <a:r>
              <a:rPr lang="en-US" sz="1200" dirty="0"/>
              <a:t>Take one piece of the shrink tube and put it on the plug and plastic braid joint. The end of the plastic braid and beginning of the plug should be in the middle of the length of shrink tube. Apply the heat gun.</a:t>
            </a:r>
          </a:p>
        </p:txBody>
      </p:sp>
      <p:pic>
        <p:nvPicPr>
          <p:cNvPr id="4" name="Picture 3" descr="A picture containing wall, dirty&#10;&#10;Description automatically generated">
            <a:extLst>
              <a:ext uri="{FF2B5EF4-FFF2-40B4-BE49-F238E27FC236}">
                <a16:creationId xmlns:a16="http://schemas.microsoft.com/office/drawing/2014/main" id="{8F6E103E-C399-5901-8803-C2B241ED17A3}"/>
              </a:ext>
            </a:extLst>
          </p:cNvPr>
          <p:cNvPicPr>
            <a:picLocks noChangeAspect="1"/>
          </p:cNvPicPr>
          <p:nvPr/>
        </p:nvPicPr>
        <p:blipFill>
          <a:blip r:embed="rId2"/>
          <a:stretch>
            <a:fillRect/>
          </a:stretch>
        </p:blipFill>
        <p:spPr>
          <a:xfrm rot="10800000">
            <a:off x="78261" y="1558817"/>
            <a:ext cx="5895807" cy="4421855"/>
          </a:xfrm>
          <a:prstGeom prst="rect">
            <a:avLst/>
          </a:prstGeom>
        </p:spPr>
      </p:pic>
      <p:pic>
        <p:nvPicPr>
          <p:cNvPr id="6" name="Picture 5">
            <a:extLst>
              <a:ext uri="{FF2B5EF4-FFF2-40B4-BE49-F238E27FC236}">
                <a16:creationId xmlns:a16="http://schemas.microsoft.com/office/drawing/2014/main" id="{C5F12309-CE40-71C2-8778-EBC734B290BE}"/>
              </a:ext>
            </a:extLst>
          </p:cNvPr>
          <p:cNvPicPr>
            <a:picLocks noChangeAspect="1"/>
          </p:cNvPicPr>
          <p:nvPr/>
        </p:nvPicPr>
        <p:blipFill>
          <a:blip r:embed="rId3"/>
          <a:stretch>
            <a:fillRect/>
          </a:stretch>
        </p:blipFill>
        <p:spPr>
          <a:xfrm rot="10800000">
            <a:off x="6217931" y="1558817"/>
            <a:ext cx="5895809" cy="4421857"/>
          </a:xfrm>
          <a:prstGeom prst="rect">
            <a:avLst/>
          </a:prstGeom>
        </p:spPr>
      </p:pic>
    </p:spTree>
    <p:extLst>
      <p:ext uri="{BB962C8B-B14F-4D97-AF65-F5344CB8AC3E}">
        <p14:creationId xmlns:p14="http://schemas.microsoft.com/office/powerpoint/2010/main" val="3813963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EB927F-8531-854F-8D95-543117CB00C9}"/>
              </a:ext>
            </a:extLst>
          </p:cNvPr>
          <p:cNvSpPr/>
          <p:nvPr/>
        </p:nvSpPr>
        <p:spPr>
          <a:xfrm>
            <a:off x="2292603" y="548092"/>
            <a:ext cx="7606794" cy="646331"/>
          </a:xfrm>
          <a:prstGeom prst="rect">
            <a:avLst/>
          </a:prstGeom>
        </p:spPr>
        <p:txBody>
          <a:bodyPr wrap="square">
            <a:spAutoFit/>
          </a:bodyPr>
          <a:lstStyle/>
          <a:p>
            <a:pPr algn="ctr"/>
            <a:r>
              <a:rPr lang="en-US" sz="1200" dirty="0"/>
              <a:t>Take the second piece of shrink tube and put it on the remaining exposed end of the plastic braid. The shrink tube should be placed such that it covers the solder joint and the length of shrink tube beneath. Apply the heat gun. Thus far, the harness should appear as shown on the right.</a:t>
            </a:r>
          </a:p>
        </p:txBody>
      </p:sp>
      <p:pic>
        <p:nvPicPr>
          <p:cNvPr id="4" name="Picture 3" descr="A picture containing dirty&#10;&#10;Description automatically generated">
            <a:extLst>
              <a:ext uri="{FF2B5EF4-FFF2-40B4-BE49-F238E27FC236}">
                <a16:creationId xmlns:a16="http://schemas.microsoft.com/office/drawing/2014/main" id="{7FF76385-351B-C9DE-F271-925748E266DF}"/>
              </a:ext>
            </a:extLst>
          </p:cNvPr>
          <p:cNvPicPr>
            <a:picLocks noChangeAspect="1"/>
          </p:cNvPicPr>
          <p:nvPr/>
        </p:nvPicPr>
        <p:blipFill>
          <a:blip r:embed="rId2"/>
          <a:stretch>
            <a:fillRect/>
          </a:stretch>
        </p:blipFill>
        <p:spPr>
          <a:xfrm rot="10800000">
            <a:off x="220366" y="1382410"/>
            <a:ext cx="5712940" cy="4284705"/>
          </a:xfrm>
          <a:prstGeom prst="rect">
            <a:avLst/>
          </a:prstGeom>
        </p:spPr>
      </p:pic>
      <p:pic>
        <p:nvPicPr>
          <p:cNvPr id="8" name="Picture 7" descr="A picture containing dirty&#10;&#10;Description automatically generated">
            <a:extLst>
              <a:ext uri="{FF2B5EF4-FFF2-40B4-BE49-F238E27FC236}">
                <a16:creationId xmlns:a16="http://schemas.microsoft.com/office/drawing/2014/main" id="{7E935CDE-F50E-9B73-17DF-FE321D761822}"/>
              </a:ext>
            </a:extLst>
          </p:cNvPr>
          <p:cNvPicPr>
            <a:picLocks noChangeAspect="1"/>
          </p:cNvPicPr>
          <p:nvPr/>
        </p:nvPicPr>
        <p:blipFill>
          <a:blip r:embed="rId3"/>
          <a:stretch>
            <a:fillRect/>
          </a:stretch>
        </p:blipFill>
        <p:spPr>
          <a:xfrm rot="16200000">
            <a:off x="6972814" y="668292"/>
            <a:ext cx="4284705" cy="5712940"/>
          </a:xfrm>
          <a:prstGeom prst="rect">
            <a:avLst/>
          </a:prstGeom>
        </p:spPr>
      </p:pic>
    </p:spTree>
    <p:extLst>
      <p:ext uri="{BB962C8B-B14F-4D97-AF65-F5344CB8AC3E}">
        <p14:creationId xmlns:p14="http://schemas.microsoft.com/office/powerpoint/2010/main" val="2648967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36825B-B875-8B48-8E83-23BD37EFAE26}"/>
              </a:ext>
            </a:extLst>
          </p:cNvPr>
          <p:cNvSpPr txBox="1"/>
          <p:nvPr/>
        </p:nvSpPr>
        <p:spPr>
          <a:xfrm>
            <a:off x="1681655" y="857250"/>
            <a:ext cx="8828690" cy="461665"/>
          </a:xfrm>
          <a:prstGeom prst="rect">
            <a:avLst/>
          </a:prstGeom>
          <a:noFill/>
        </p:spPr>
        <p:txBody>
          <a:bodyPr wrap="square" rtlCol="0">
            <a:spAutoFit/>
          </a:bodyPr>
          <a:lstStyle/>
          <a:p>
            <a:pPr algn="ctr"/>
            <a:r>
              <a:rPr lang="en-US" sz="1200" dirty="0"/>
              <a:t>Thread the 75 magnet onto the end the wires and then back through the bottom of the magnet as shown on the left. Pull the loop of wire taught so they appear as shown on the right. When pulling the loop of wire through, try to keep the wires parallel.</a:t>
            </a:r>
          </a:p>
        </p:txBody>
      </p:sp>
      <p:pic>
        <p:nvPicPr>
          <p:cNvPr id="3" name="Picture 2" descr="A close-up of a stethoscope on a table&#10;&#10;Description automatically generated with medium confidence">
            <a:extLst>
              <a:ext uri="{FF2B5EF4-FFF2-40B4-BE49-F238E27FC236}">
                <a16:creationId xmlns:a16="http://schemas.microsoft.com/office/drawing/2014/main" id="{25C26CA4-7CFB-F318-8E6C-1D878F3B4E98}"/>
              </a:ext>
            </a:extLst>
          </p:cNvPr>
          <p:cNvPicPr>
            <a:picLocks noChangeAspect="1"/>
          </p:cNvPicPr>
          <p:nvPr/>
        </p:nvPicPr>
        <p:blipFill>
          <a:blip r:embed="rId2"/>
          <a:stretch>
            <a:fillRect/>
          </a:stretch>
        </p:blipFill>
        <p:spPr>
          <a:xfrm>
            <a:off x="152399" y="1884405"/>
            <a:ext cx="5885935" cy="4414452"/>
          </a:xfrm>
          <a:prstGeom prst="rect">
            <a:avLst/>
          </a:prstGeom>
        </p:spPr>
      </p:pic>
      <p:pic>
        <p:nvPicPr>
          <p:cNvPr id="8" name="Picture 7" descr="A close-up of a pencil&#10;&#10;Description automatically generated with low confidence">
            <a:extLst>
              <a:ext uri="{FF2B5EF4-FFF2-40B4-BE49-F238E27FC236}">
                <a16:creationId xmlns:a16="http://schemas.microsoft.com/office/drawing/2014/main" id="{7E8AA126-D2C7-A521-7291-85806BB8E4F7}"/>
              </a:ext>
            </a:extLst>
          </p:cNvPr>
          <p:cNvPicPr>
            <a:picLocks noChangeAspect="1"/>
          </p:cNvPicPr>
          <p:nvPr/>
        </p:nvPicPr>
        <p:blipFill>
          <a:blip r:embed="rId3"/>
          <a:stretch>
            <a:fillRect/>
          </a:stretch>
        </p:blipFill>
        <p:spPr>
          <a:xfrm>
            <a:off x="6153668" y="1884406"/>
            <a:ext cx="5885935" cy="4414451"/>
          </a:xfrm>
          <a:prstGeom prst="rect">
            <a:avLst/>
          </a:prstGeom>
        </p:spPr>
      </p:pic>
    </p:spTree>
    <p:extLst>
      <p:ext uri="{BB962C8B-B14F-4D97-AF65-F5344CB8AC3E}">
        <p14:creationId xmlns:p14="http://schemas.microsoft.com/office/powerpoint/2010/main" val="244119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A56A8A-9B89-9440-83BD-A9BF08BBCBF0}"/>
              </a:ext>
            </a:extLst>
          </p:cNvPr>
          <p:cNvSpPr txBox="1"/>
          <p:nvPr/>
        </p:nvSpPr>
        <p:spPr>
          <a:xfrm>
            <a:off x="1681655" y="599826"/>
            <a:ext cx="8828690" cy="276999"/>
          </a:xfrm>
          <a:prstGeom prst="rect">
            <a:avLst/>
          </a:prstGeom>
          <a:noFill/>
        </p:spPr>
        <p:txBody>
          <a:bodyPr wrap="square" rtlCol="0">
            <a:spAutoFit/>
          </a:bodyPr>
          <a:lstStyle/>
          <a:p>
            <a:pPr algn="ctr"/>
            <a:r>
              <a:rPr lang="en-US" sz="1200" dirty="0"/>
              <a:t>Repeat the process shown on the previous slide with the second 43 magnet.</a:t>
            </a:r>
          </a:p>
        </p:txBody>
      </p:sp>
      <p:pic>
        <p:nvPicPr>
          <p:cNvPr id="4" name="Picture 3" descr="A close-up of a key chain&#10;&#10;Description automatically generated with low confidence">
            <a:extLst>
              <a:ext uri="{FF2B5EF4-FFF2-40B4-BE49-F238E27FC236}">
                <a16:creationId xmlns:a16="http://schemas.microsoft.com/office/drawing/2014/main" id="{1CB2E1FF-606F-3521-3B17-B807586A5D13}"/>
              </a:ext>
            </a:extLst>
          </p:cNvPr>
          <p:cNvPicPr>
            <a:picLocks noChangeAspect="1"/>
          </p:cNvPicPr>
          <p:nvPr/>
        </p:nvPicPr>
        <p:blipFill>
          <a:blip r:embed="rId2"/>
          <a:stretch>
            <a:fillRect/>
          </a:stretch>
        </p:blipFill>
        <p:spPr>
          <a:xfrm>
            <a:off x="140043" y="1417938"/>
            <a:ext cx="5865341" cy="4399005"/>
          </a:xfrm>
          <a:prstGeom prst="rect">
            <a:avLst/>
          </a:prstGeom>
        </p:spPr>
      </p:pic>
      <p:pic>
        <p:nvPicPr>
          <p:cNvPr id="6" name="Picture 5" descr="A picture containing tool&#10;&#10;Description automatically generated">
            <a:extLst>
              <a:ext uri="{FF2B5EF4-FFF2-40B4-BE49-F238E27FC236}">
                <a16:creationId xmlns:a16="http://schemas.microsoft.com/office/drawing/2014/main" id="{4AA100C3-2426-321D-DD35-897D9D7B0553}"/>
              </a:ext>
            </a:extLst>
          </p:cNvPr>
          <p:cNvPicPr>
            <a:picLocks noChangeAspect="1"/>
          </p:cNvPicPr>
          <p:nvPr/>
        </p:nvPicPr>
        <p:blipFill>
          <a:blip r:embed="rId3"/>
          <a:stretch>
            <a:fillRect/>
          </a:stretch>
        </p:blipFill>
        <p:spPr>
          <a:xfrm>
            <a:off x="6186618" y="1417938"/>
            <a:ext cx="5865341" cy="4399006"/>
          </a:xfrm>
          <a:prstGeom prst="rect">
            <a:avLst/>
          </a:prstGeom>
        </p:spPr>
      </p:pic>
    </p:spTree>
    <p:extLst>
      <p:ext uri="{BB962C8B-B14F-4D97-AF65-F5344CB8AC3E}">
        <p14:creationId xmlns:p14="http://schemas.microsoft.com/office/powerpoint/2010/main" val="48010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35432-EF6F-5944-9617-6F3A40356ADA}"/>
              </a:ext>
            </a:extLst>
          </p:cNvPr>
          <p:cNvSpPr txBox="1"/>
          <p:nvPr/>
        </p:nvSpPr>
        <p:spPr>
          <a:xfrm>
            <a:off x="1975945" y="655424"/>
            <a:ext cx="8240110" cy="276999"/>
          </a:xfrm>
          <a:prstGeom prst="rect">
            <a:avLst/>
          </a:prstGeom>
          <a:noFill/>
        </p:spPr>
        <p:txBody>
          <a:bodyPr wrap="square" rtlCol="0">
            <a:spAutoFit/>
          </a:bodyPr>
          <a:lstStyle/>
          <a:p>
            <a:pPr algn="ctr"/>
            <a:r>
              <a:rPr lang="en-US" sz="1200" dirty="0"/>
              <a:t>Place the last piece 1in long 4.8mm adhesive shrink tube such that it abuts the magnets. Apply the heat gun.</a:t>
            </a:r>
          </a:p>
        </p:txBody>
      </p:sp>
      <p:pic>
        <p:nvPicPr>
          <p:cNvPr id="4" name="Picture 3" descr="A picture containing tool, orange&#10;&#10;Description automatically generated">
            <a:extLst>
              <a:ext uri="{FF2B5EF4-FFF2-40B4-BE49-F238E27FC236}">
                <a16:creationId xmlns:a16="http://schemas.microsoft.com/office/drawing/2014/main" id="{8A60EA02-A01B-6784-D1D4-E991A2209250}"/>
              </a:ext>
            </a:extLst>
          </p:cNvPr>
          <p:cNvPicPr>
            <a:picLocks noChangeAspect="1"/>
          </p:cNvPicPr>
          <p:nvPr/>
        </p:nvPicPr>
        <p:blipFill>
          <a:blip r:embed="rId2"/>
          <a:stretch>
            <a:fillRect/>
          </a:stretch>
        </p:blipFill>
        <p:spPr>
          <a:xfrm>
            <a:off x="152400" y="1736122"/>
            <a:ext cx="5770605" cy="4327954"/>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97D9EF97-A884-2321-E48F-AC284084E3EC}"/>
              </a:ext>
            </a:extLst>
          </p:cNvPr>
          <p:cNvPicPr>
            <a:picLocks noChangeAspect="1"/>
          </p:cNvPicPr>
          <p:nvPr/>
        </p:nvPicPr>
        <p:blipFill>
          <a:blip r:embed="rId3"/>
          <a:stretch>
            <a:fillRect/>
          </a:stretch>
        </p:blipFill>
        <p:spPr>
          <a:xfrm>
            <a:off x="6268994" y="1736122"/>
            <a:ext cx="5770606" cy="4327954"/>
          </a:xfrm>
          <a:prstGeom prst="rect">
            <a:avLst/>
          </a:prstGeom>
        </p:spPr>
      </p:pic>
    </p:spTree>
    <p:extLst>
      <p:ext uri="{BB962C8B-B14F-4D97-AF65-F5344CB8AC3E}">
        <p14:creationId xmlns:p14="http://schemas.microsoft.com/office/powerpoint/2010/main" val="401030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5C5B6B-0610-8449-8833-BEBC9725F308}"/>
              </a:ext>
            </a:extLst>
          </p:cNvPr>
          <p:cNvSpPr txBox="1"/>
          <p:nvPr/>
        </p:nvSpPr>
        <p:spPr>
          <a:xfrm>
            <a:off x="1975944" y="372734"/>
            <a:ext cx="8240110" cy="276999"/>
          </a:xfrm>
          <a:prstGeom prst="rect">
            <a:avLst/>
          </a:prstGeom>
          <a:noFill/>
        </p:spPr>
        <p:txBody>
          <a:bodyPr wrap="square" rtlCol="0">
            <a:spAutoFit/>
          </a:bodyPr>
          <a:lstStyle/>
          <a:p>
            <a:pPr algn="ctr"/>
            <a:r>
              <a:rPr lang="en-US" sz="1200" dirty="0"/>
              <a:t>Measure out and cut one length of 19mm adhesive shrink tube that is 4in long. </a:t>
            </a:r>
          </a:p>
        </p:txBody>
      </p:sp>
      <p:pic>
        <p:nvPicPr>
          <p:cNvPr id="3" name="Picture 2" descr="A picture containing wall, indoor, measuring stick&#10;&#10;Description automatically generated">
            <a:extLst>
              <a:ext uri="{FF2B5EF4-FFF2-40B4-BE49-F238E27FC236}">
                <a16:creationId xmlns:a16="http://schemas.microsoft.com/office/drawing/2014/main" id="{8B3CD325-1E56-D00B-A505-5E2128C4D5DF}"/>
              </a:ext>
            </a:extLst>
          </p:cNvPr>
          <p:cNvPicPr>
            <a:picLocks noChangeAspect="1"/>
          </p:cNvPicPr>
          <p:nvPr/>
        </p:nvPicPr>
        <p:blipFill>
          <a:blip r:embed="rId2"/>
          <a:stretch>
            <a:fillRect/>
          </a:stretch>
        </p:blipFill>
        <p:spPr>
          <a:xfrm rot="16200000">
            <a:off x="3182122" y="-93962"/>
            <a:ext cx="5827755" cy="7770340"/>
          </a:xfrm>
          <a:prstGeom prst="rect">
            <a:avLst/>
          </a:prstGeom>
        </p:spPr>
      </p:pic>
    </p:spTree>
    <p:extLst>
      <p:ext uri="{BB962C8B-B14F-4D97-AF65-F5344CB8AC3E}">
        <p14:creationId xmlns:p14="http://schemas.microsoft.com/office/powerpoint/2010/main" val="312825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500BA-525C-4E48-859B-575AEB90DCAF}"/>
              </a:ext>
            </a:extLst>
          </p:cNvPr>
          <p:cNvSpPr txBox="1"/>
          <p:nvPr/>
        </p:nvSpPr>
        <p:spPr>
          <a:xfrm>
            <a:off x="1026284" y="1013865"/>
            <a:ext cx="10139432" cy="276999"/>
          </a:xfrm>
          <a:prstGeom prst="rect">
            <a:avLst/>
          </a:prstGeom>
          <a:noFill/>
        </p:spPr>
        <p:txBody>
          <a:bodyPr wrap="square" rtlCol="0">
            <a:spAutoFit/>
          </a:bodyPr>
          <a:lstStyle/>
          <a:p>
            <a:pPr algn="ctr"/>
            <a:r>
              <a:rPr lang="en-US" sz="1200" dirty="0"/>
              <a:t>Place the piece of 19mm shrink tube over the magnets so that roughly the same amount of shrink tube is visible coming out either end. Apply the heat gun.</a:t>
            </a:r>
          </a:p>
        </p:txBody>
      </p:sp>
      <p:pic>
        <p:nvPicPr>
          <p:cNvPr id="3" name="Picture 2" descr="A pencil on a table&#10;&#10;Description automatically generated with low confidence">
            <a:extLst>
              <a:ext uri="{FF2B5EF4-FFF2-40B4-BE49-F238E27FC236}">
                <a16:creationId xmlns:a16="http://schemas.microsoft.com/office/drawing/2014/main" id="{27088DD5-8123-50A1-9A67-9F296E688615}"/>
              </a:ext>
            </a:extLst>
          </p:cNvPr>
          <p:cNvPicPr>
            <a:picLocks noChangeAspect="1"/>
          </p:cNvPicPr>
          <p:nvPr/>
        </p:nvPicPr>
        <p:blipFill>
          <a:blip r:embed="rId2"/>
          <a:stretch>
            <a:fillRect/>
          </a:stretch>
        </p:blipFill>
        <p:spPr>
          <a:xfrm>
            <a:off x="220047" y="1746698"/>
            <a:ext cx="5701653" cy="4276239"/>
          </a:xfrm>
          <a:prstGeom prst="rect">
            <a:avLst/>
          </a:prstGeom>
        </p:spPr>
      </p:pic>
      <p:pic>
        <p:nvPicPr>
          <p:cNvPr id="8" name="Picture 7" descr="A picture containing indoor, tool, dirty&#10;&#10;Description automatically generated">
            <a:extLst>
              <a:ext uri="{FF2B5EF4-FFF2-40B4-BE49-F238E27FC236}">
                <a16:creationId xmlns:a16="http://schemas.microsoft.com/office/drawing/2014/main" id="{7A0B54F4-F15E-72B6-FF4B-1F5EFA84CC98}"/>
              </a:ext>
            </a:extLst>
          </p:cNvPr>
          <p:cNvPicPr>
            <a:picLocks noChangeAspect="1"/>
          </p:cNvPicPr>
          <p:nvPr/>
        </p:nvPicPr>
        <p:blipFill>
          <a:blip r:embed="rId3"/>
          <a:stretch>
            <a:fillRect/>
          </a:stretch>
        </p:blipFill>
        <p:spPr>
          <a:xfrm rot="16200000">
            <a:off x="6983007" y="1033990"/>
            <a:ext cx="4276240" cy="5701653"/>
          </a:xfrm>
          <a:prstGeom prst="rect">
            <a:avLst/>
          </a:prstGeom>
        </p:spPr>
      </p:pic>
    </p:spTree>
    <p:extLst>
      <p:ext uri="{BB962C8B-B14F-4D97-AF65-F5344CB8AC3E}">
        <p14:creationId xmlns:p14="http://schemas.microsoft.com/office/powerpoint/2010/main" val="425984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1E8B9-A61E-4140-8AFB-A3698BD7C572}"/>
              </a:ext>
            </a:extLst>
          </p:cNvPr>
          <p:cNvSpPr txBox="1"/>
          <p:nvPr/>
        </p:nvSpPr>
        <p:spPr>
          <a:xfrm>
            <a:off x="3388771" y="375509"/>
            <a:ext cx="5414457" cy="276999"/>
          </a:xfrm>
          <a:prstGeom prst="rect">
            <a:avLst/>
          </a:prstGeom>
          <a:noFill/>
        </p:spPr>
        <p:txBody>
          <a:bodyPr wrap="square" rtlCol="0">
            <a:spAutoFit/>
          </a:bodyPr>
          <a:lstStyle/>
          <a:p>
            <a:pPr algn="ctr"/>
            <a:r>
              <a:rPr lang="en-US" sz="1200" dirty="0"/>
              <a:t>Wire harness complete! The orange, white, and ground wire will be given tips later.</a:t>
            </a:r>
          </a:p>
        </p:txBody>
      </p:sp>
      <p:pic>
        <p:nvPicPr>
          <p:cNvPr id="4" name="Picture 3" descr="A picture containing necklet, connector, dirty&#10;&#10;Description automatically generated">
            <a:extLst>
              <a:ext uri="{FF2B5EF4-FFF2-40B4-BE49-F238E27FC236}">
                <a16:creationId xmlns:a16="http://schemas.microsoft.com/office/drawing/2014/main" id="{C6D61929-3287-10FF-3E1D-CBF76E667598}"/>
              </a:ext>
            </a:extLst>
          </p:cNvPr>
          <p:cNvPicPr>
            <a:picLocks noChangeAspect="1"/>
          </p:cNvPicPr>
          <p:nvPr/>
        </p:nvPicPr>
        <p:blipFill>
          <a:blip r:embed="rId2"/>
          <a:stretch>
            <a:fillRect/>
          </a:stretch>
        </p:blipFill>
        <p:spPr>
          <a:xfrm rot="16200000">
            <a:off x="3213014" y="-96024"/>
            <a:ext cx="5765972" cy="7687963"/>
          </a:xfrm>
          <a:prstGeom prst="rect">
            <a:avLst/>
          </a:prstGeom>
        </p:spPr>
      </p:pic>
    </p:spTree>
    <p:extLst>
      <p:ext uri="{BB962C8B-B14F-4D97-AF65-F5344CB8AC3E}">
        <p14:creationId xmlns:p14="http://schemas.microsoft.com/office/powerpoint/2010/main" val="93766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2D7-66B7-FC4E-86D4-A75325335536}"/>
              </a:ext>
            </a:extLst>
          </p:cNvPr>
          <p:cNvSpPr>
            <a:spLocks noGrp="1"/>
          </p:cNvSpPr>
          <p:nvPr>
            <p:ph type="title"/>
          </p:nvPr>
        </p:nvSpPr>
        <p:spPr>
          <a:xfrm>
            <a:off x="838200" y="0"/>
            <a:ext cx="10515600" cy="1325563"/>
          </a:xfrm>
        </p:spPr>
        <p:txBody>
          <a:bodyPr/>
          <a:lstStyle/>
          <a:p>
            <a:r>
              <a:rPr lang="en-US" dirty="0"/>
              <a:t>Crimping Tool</a:t>
            </a:r>
          </a:p>
        </p:txBody>
      </p:sp>
      <p:pic>
        <p:nvPicPr>
          <p:cNvPr id="3" name="Picture 2" descr="A picture containing floor, yellow, tool, scissors&#10;&#10;Description automatically generated">
            <a:extLst>
              <a:ext uri="{FF2B5EF4-FFF2-40B4-BE49-F238E27FC236}">
                <a16:creationId xmlns:a16="http://schemas.microsoft.com/office/drawing/2014/main" id="{DA9C5EB2-ECC4-EA42-8A8C-A567DCB973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8367" y="1184272"/>
            <a:ext cx="4005072" cy="5340096"/>
          </a:xfrm>
          <a:prstGeom prst="rect">
            <a:avLst/>
          </a:prstGeom>
        </p:spPr>
      </p:pic>
      <p:pic>
        <p:nvPicPr>
          <p:cNvPr id="4" name="Picture 3" descr="A picture containing black, close&#10;&#10;Description automatically generated">
            <a:extLst>
              <a:ext uri="{FF2B5EF4-FFF2-40B4-BE49-F238E27FC236}">
                <a16:creationId xmlns:a16="http://schemas.microsoft.com/office/drawing/2014/main" id="{D022127A-ABCA-734C-AE6A-7B28882028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8561" y="1184272"/>
            <a:ext cx="4005072" cy="5340096"/>
          </a:xfrm>
          <a:prstGeom prst="rect">
            <a:avLst/>
          </a:prstGeom>
        </p:spPr>
      </p:pic>
    </p:spTree>
    <p:extLst>
      <p:ext uri="{BB962C8B-B14F-4D97-AF65-F5344CB8AC3E}">
        <p14:creationId xmlns:p14="http://schemas.microsoft.com/office/powerpoint/2010/main" val="31659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yellow, half, dirty&#10;&#10;Description automatically generated">
            <a:extLst>
              <a:ext uri="{FF2B5EF4-FFF2-40B4-BE49-F238E27FC236}">
                <a16:creationId xmlns:a16="http://schemas.microsoft.com/office/drawing/2014/main" id="{989F3D8D-3232-7ECD-8C34-5D09B7DFCBE9}"/>
              </a:ext>
            </a:extLst>
          </p:cNvPr>
          <p:cNvPicPr>
            <a:picLocks noChangeAspect="1"/>
          </p:cNvPicPr>
          <p:nvPr/>
        </p:nvPicPr>
        <p:blipFill>
          <a:blip r:embed="rId2"/>
          <a:stretch>
            <a:fillRect/>
          </a:stretch>
        </p:blipFill>
        <p:spPr>
          <a:xfrm rot="16200000">
            <a:off x="3124200" y="-261551"/>
            <a:ext cx="5943600" cy="7924799"/>
          </a:xfrm>
          <a:prstGeom prst="rect">
            <a:avLst/>
          </a:prstGeom>
        </p:spPr>
      </p:pic>
      <p:sp>
        <p:nvSpPr>
          <p:cNvPr id="6" name="TextBox 5">
            <a:extLst>
              <a:ext uri="{FF2B5EF4-FFF2-40B4-BE49-F238E27FC236}">
                <a16:creationId xmlns:a16="http://schemas.microsoft.com/office/drawing/2014/main" id="{AE47A1FE-0680-F8F3-311E-CD0F48D91BFA}"/>
              </a:ext>
            </a:extLst>
          </p:cNvPr>
          <p:cNvSpPr txBox="1"/>
          <p:nvPr/>
        </p:nvSpPr>
        <p:spPr>
          <a:xfrm>
            <a:off x="2133600" y="265971"/>
            <a:ext cx="7924800" cy="276999"/>
          </a:xfrm>
          <a:prstGeom prst="rect">
            <a:avLst/>
          </a:prstGeom>
          <a:noFill/>
        </p:spPr>
        <p:txBody>
          <a:bodyPr wrap="square" rtlCol="0">
            <a:spAutoFit/>
          </a:bodyPr>
          <a:lstStyle/>
          <a:p>
            <a:pPr algn="ctr"/>
            <a:r>
              <a:rPr lang="en-US" sz="1200" dirty="0"/>
              <a:t>The power cord that comes with each cryocooler appears as shown. For our purposes, it needs to be retrofitted. </a:t>
            </a:r>
          </a:p>
        </p:txBody>
      </p:sp>
    </p:spTree>
    <p:extLst>
      <p:ext uri="{BB962C8B-B14F-4D97-AF65-F5344CB8AC3E}">
        <p14:creationId xmlns:p14="http://schemas.microsoft.com/office/powerpoint/2010/main" val="28093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0688F-F349-E87E-A3D2-876FEEC70497}"/>
              </a:ext>
            </a:extLst>
          </p:cNvPr>
          <p:cNvSpPr txBox="1"/>
          <p:nvPr/>
        </p:nvSpPr>
        <p:spPr>
          <a:xfrm>
            <a:off x="2932386" y="276481"/>
            <a:ext cx="6327228" cy="276999"/>
          </a:xfrm>
          <a:prstGeom prst="rect">
            <a:avLst/>
          </a:prstGeom>
          <a:noFill/>
        </p:spPr>
        <p:txBody>
          <a:bodyPr wrap="square" rtlCol="0">
            <a:spAutoFit/>
          </a:bodyPr>
          <a:lstStyle/>
          <a:p>
            <a:pPr algn="ctr"/>
            <a:r>
              <a:rPr lang="en-US" sz="1200" dirty="0"/>
              <a:t>Cut the ferrules off the harness.</a:t>
            </a:r>
          </a:p>
        </p:txBody>
      </p:sp>
      <p:pic>
        <p:nvPicPr>
          <p:cNvPr id="8" name="Picture 7" descr="A close-up of a syringe&#10;&#10;Description automatically generated with low confidence">
            <a:extLst>
              <a:ext uri="{FF2B5EF4-FFF2-40B4-BE49-F238E27FC236}">
                <a16:creationId xmlns:a16="http://schemas.microsoft.com/office/drawing/2014/main" id="{59BCC284-F023-B68B-6579-26281E83F87D}"/>
              </a:ext>
            </a:extLst>
          </p:cNvPr>
          <p:cNvPicPr>
            <a:picLocks noChangeAspect="1"/>
          </p:cNvPicPr>
          <p:nvPr/>
        </p:nvPicPr>
        <p:blipFill>
          <a:blip r:embed="rId2"/>
          <a:stretch>
            <a:fillRect/>
          </a:stretch>
        </p:blipFill>
        <p:spPr>
          <a:xfrm rot="16200000">
            <a:off x="3129605" y="-241216"/>
            <a:ext cx="5932790" cy="7910387"/>
          </a:xfrm>
          <a:prstGeom prst="rect">
            <a:avLst/>
          </a:prstGeom>
        </p:spPr>
      </p:pic>
    </p:spTree>
    <p:extLst>
      <p:ext uri="{BB962C8B-B14F-4D97-AF65-F5344CB8AC3E}">
        <p14:creationId xmlns:p14="http://schemas.microsoft.com/office/powerpoint/2010/main" val="219674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easuring stick&#10;&#10;Description automatically generated">
            <a:extLst>
              <a:ext uri="{FF2B5EF4-FFF2-40B4-BE49-F238E27FC236}">
                <a16:creationId xmlns:a16="http://schemas.microsoft.com/office/drawing/2014/main" id="{B290A999-7C8A-4E0D-C9E8-A21DA365F866}"/>
              </a:ext>
            </a:extLst>
          </p:cNvPr>
          <p:cNvPicPr>
            <a:picLocks noChangeAspect="1"/>
          </p:cNvPicPr>
          <p:nvPr/>
        </p:nvPicPr>
        <p:blipFill>
          <a:blip r:embed="rId2"/>
          <a:stretch>
            <a:fillRect/>
          </a:stretch>
        </p:blipFill>
        <p:spPr>
          <a:xfrm rot="5400000">
            <a:off x="888398" y="1326811"/>
            <a:ext cx="4304785" cy="573971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BDD62EB-6D01-B427-1FA8-4CEB759F899A}"/>
              </a:ext>
            </a:extLst>
          </p:cNvPr>
          <p:cNvPicPr>
            <a:picLocks noChangeAspect="1"/>
          </p:cNvPicPr>
          <p:nvPr/>
        </p:nvPicPr>
        <p:blipFill>
          <a:blip r:embed="rId3"/>
          <a:stretch>
            <a:fillRect/>
          </a:stretch>
        </p:blipFill>
        <p:spPr>
          <a:xfrm rot="16200000">
            <a:off x="6998816" y="1326811"/>
            <a:ext cx="4304787" cy="5739716"/>
          </a:xfrm>
          <a:prstGeom prst="rect">
            <a:avLst/>
          </a:prstGeom>
        </p:spPr>
      </p:pic>
      <p:sp>
        <p:nvSpPr>
          <p:cNvPr id="7" name="TextBox 6">
            <a:extLst>
              <a:ext uri="{FF2B5EF4-FFF2-40B4-BE49-F238E27FC236}">
                <a16:creationId xmlns:a16="http://schemas.microsoft.com/office/drawing/2014/main" id="{8083ED97-BC11-AD3D-E8BA-4C20DE90A8AF}"/>
              </a:ext>
            </a:extLst>
          </p:cNvPr>
          <p:cNvSpPr txBox="1"/>
          <p:nvPr/>
        </p:nvSpPr>
        <p:spPr>
          <a:xfrm>
            <a:off x="1818360" y="1042599"/>
            <a:ext cx="8555279" cy="276999"/>
          </a:xfrm>
          <a:prstGeom prst="rect">
            <a:avLst/>
          </a:prstGeom>
          <a:noFill/>
        </p:spPr>
        <p:txBody>
          <a:bodyPr wrap="square" rtlCol="0">
            <a:spAutoFit/>
          </a:bodyPr>
          <a:lstStyle/>
          <a:p>
            <a:pPr algn="ctr"/>
            <a:r>
              <a:rPr lang="en-US" sz="1200" dirty="0"/>
              <a:t>Using the box cutter, carefully cut the grey isolation at 2 inches from the power plug. Then pull the isolation completely off the harness. </a:t>
            </a:r>
          </a:p>
        </p:txBody>
      </p:sp>
    </p:spTree>
    <p:extLst>
      <p:ext uri="{BB962C8B-B14F-4D97-AF65-F5344CB8AC3E}">
        <p14:creationId xmlns:p14="http://schemas.microsoft.com/office/powerpoint/2010/main" val="402258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40123-8B3D-F8B0-47AF-C5144EC748DA}"/>
              </a:ext>
            </a:extLst>
          </p:cNvPr>
          <p:cNvPicPr>
            <a:picLocks noChangeAspect="1"/>
          </p:cNvPicPr>
          <p:nvPr/>
        </p:nvPicPr>
        <p:blipFill>
          <a:blip r:embed="rId2"/>
          <a:stretch>
            <a:fillRect/>
          </a:stretch>
        </p:blipFill>
        <p:spPr>
          <a:xfrm rot="16200000">
            <a:off x="3188300" y="-79547"/>
            <a:ext cx="5815399" cy="7753865"/>
          </a:xfrm>
          <a:prstGeom prst="rect">
            <a:avLst/>
          </a:prstGeom>
        </p:spPr>
      </p:pic>
      <p:sp>
        <p:nvSpPr>
          <p:cNvPr id="6" name="TextBox 5">
            <a:extLst>
              <a:ext uri="{FF2B5EF4-FFF2-40B4-BE49-F238E27FC236}">
                <a16:creationId xmlns:a16="http://schemas.microsoft.com/office/drawing/2014/main" id="{BCDDCCDA-CCB4-4FA9-1B08-AC64356FF3AC}"/>
              </a:ext>
            </a:extLst>
          </p:cNvPr>
          <p:cNvSpPr txBox="1"/>
          <p:nvPr/>
        </p:nvSpPr>
        <p:spPr>
          <a:xfrm>
            <a:off x="1818359" y="338264"/>
            <a:ext cx="8555279" cy="276999"/>
          </a:xfrm>
          <a:prstGeom prst="rect">
            <a:avLst/>
          </a:prstGeom>
          <a:noFill/>
        </p:spPr>
        <p:txBody>
          <a:bodyPr wrap="square" rtlCol="0">
            <a:spAutoFit/>
          </a:bodyPr>
          <a:lstStyle/>
          <a:p>
            <a:pPr algn="ctr"/>
            <a:r>
              <a:rPr lang="en-US" sz="1200" dirty="0"/>
              <a:t>Once the isolation is removed, the orange and white wires will be twisted. Leave those twists so that the harness appears as shown.</a:t>
            </a:r>
          </a:p>
        </p:txBody>
      </p:sp>
    </p:spTree>
    <p:extLst>
      <p:ext uri="{BB962C8B-B14F-4D97-AF65-F5344CB8AC3E}">
        <p14:creationId xmlns:p14="http://schemas.microsoft.com/office/powerpoint/2010/main" val="40443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asuring stick&#10;&#10;Description automatically generated">
            <a:extLst>
              <a:ext uri="{FF2B5EF4-FFF2-40B4-BE49-F238E27FC236}">
                <a16:creationId xmlns:a16="http://schemas.microsoft.com/office/drawing/2014/main" id="{64F54ADF-B17C-9F6B-9DDD-7056CC13D499}"/>
              </a:ext>
            </a:extLst>
          </p:cNvPr>
          <p:cNvPicPr>
            <a:picLocks noChangeAspect="1"/>
          </p:cNvPicPr>
          <p:nvPr/>
        </p:nvPicPr>
        <p:blipFill>
          <a:blip r:embed="rId2"/>
          <a:stretch>
            <a:fillRect/>
          </a:stretch>
        </p:blipFill>
        <p:spPr>
          <a:xfrm rot="16200000">
            <a:off x="3058554" y="-357574"/>
            <a:ext cx="6074891" cy="8099855"/>
          </a:xfrm>
          <a:prstGeom prst="rect">
            <a:avLst/>
          </a:prstGeom>
        </p:spPr>
      </p:pic>
      <p:sp>
        <p:nvSpPr>
          <p:cNvPr id="6" name="TextBox 5">
            <a:extLst>
              <a:ext uri="{FF2B5EF4-FFF2-40B4-BE49-F238E27FC236}">
                <a16:creationId xmlns:a16="http://schemas.microsoft.com/office/drawing/2014/main" id="{43A8DCA7-E71C-36C8-B07E-C4E050AD3200}"/>
              </a:ext>
            </a:extLst>
          </p:cNvPr>
          <p:cNvSpPr txBox="1"/>
          <p:nvPr/>
        </p:nvSpPr>
        <p:spPr>
          <a:xfrm>
            <a:off x="2932385" y="243814"/>
            <a:ext cx="6327228" cy="276999"/>
          </a:xfrm>
          <a:prstGeom prst="rect">
            <a:avLst/>
          </a:prstGeom>
          <a:noFill/>
        </p:spPr>
        <p:txBody>
          <a:bodyPr wrap="square" rtlCol="0">
            <a:spAutoFit/>
          </a:bodyPr>
          <a:lstStyle/>
          <a:p>
            <a:pPr algn="ctr"/>
            <a:r>
              <a:rPr lang="en-US" sz="1200" dirty="0"/>
              <a:t>Measure out and cut two lengths of 6.4mm adhesive shrink tube each .5in long.</a:t>
            </a:r>
          </a:p>
        </p:txBody>
      </p:sp>
    </p:spTree>
    <p:extLst>
      <p:ext uri="{BB962C8B-B14F-4D97-AF65-F5344CB8AC3E}">
        <p14:creationId xmlns:p14="http://schemas.microsoft.com/office/powerpoint/2010/main" val="1215469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12068</TotalTime>
  <Words>854</Words>
  <Application>Microsoft Macintosh PowerPoint</Application>
  <PresentationFormat>Widescreen</PresentationFormat>
  <Paragraphs>37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48v Cryo Board to Cryo Cooler</vt:lpstr>
      <vt:lpstr>Materials</vt:lpstr>
      <vt:lpstr>PowerPoint Presentation</vt:lpstr>
      <vt:lpstr>Crimping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Schoultz</dc:creator>
  <cp:lastModifiedBy>Sarah Schoultz</cp:lastModifiedBy>
  <cp:revision>21</cp:revision>
  <dcterms:created xsi:type="dcterms:W3CDTF">2021-03-04T22:34:40Z</dcterms:created>
  <dcterms:modified xsi:type="dcterms:W3CDTF">2022-10-25T21:28:44Z</dcterms:modified>
</cp:coreProperties>
</file>